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536" r:id="rId3"/>
    <p:sldId id="1349" r:id="rId4"/>
    <p:sldId id="1362" r:id="rId5"/>
    <p:sldId id="1361" r:id="rId6"/>
    <p:sldId id="1363" r:id="rId7"/>
    <p:sldId id="1366" r:id="rId8"/>
    <p:sldId id="1364" r:id="rId9"/>
    <p:sldId id="1365" r:id="rId10"/>
    <p:sldId id="1367" r:id="rId11"/>
    <p:sldId id="1370" r:id="rId12"/>
    <p:sldId id="1372" r:id="rId13"/>
    <p:sldId id="1376" r:id="rId14"/>
    <p:sldId id="1373" r:id="rId15"/>
    <p:sldId id="1374" r:id="rId16"/>
    <p:sldId id="1375" r:id="rId17"/>
    <p:sldId id="1368" r:id="rId18"/>
    <p:sldId id="1382" r:id="rId19"/>
    <p:sldId id="1377" r:id="rId20"/>
    <p:sldId id="1378" r:id="rId21"/>
    <p:sldId id="1383" r:id="rId22"/>
    <p:sldId id="1381" r:id="rId23"/>
    <p:sldId id="132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CB3702E-72DA-4096-B850-99C2D9D345E0}">
          <p14:sldIdLst>
            <p14:sldId id="536"/>
            <p14:sldId id="1349"/>
            <p14:sldId id="1362"/>
            <p14:sldId id="1361"/>
            <p14:sldId id="1363"/>
            <p14:sldId id="1366"/>
            <p14:sldId id="1364"/>
            <p14:sldId id="1365"/>
            <p14:sldId id="1367"/>
            <p14:sldId id="1370"/>
            <p14:sldId id="1372"/>
            <p14:sldId id="1376"/>
            <p14:sldId id="1373"/>
            <p14:sldId id="1374"/>
            <p14:sldId id="1375"/>
            <p14:sldId id="1368"/>
            <p14:sldId id="1382"/>
            <p14:sldId id="1377"/>
            <p14:sldId id="1378"/>
            <p14:sldId id="1383"/>
            <p14:sldId id="1381"/>
            <p14:sldId id="1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ира Белелюбская" initials="КБ" lastIdx="1" clrIdx="0">
    <p:extLst>
      <p:ext uri="{19B8F6BF-5375-455C-9EA6-DF929625EA0E}">
        <p15:presenceInfo xmlns:p15="http://schemas.microsoft.com/office/powerpoint/2012/main" userId="S::k.belelubskaya@starikam.org::60ba851e-dddc-48db-b96b-e51c4296040d" providerId="AD"/>
      </p:ext>
    </p:extLst>
  </p:cmAuthor>
  <p:cmAuthor id="2" name="Лилия Майорова" initials="ЛМ" lastIdx="1" clrIdx="1">
    <p:extLst>
      <p:ext uri="{19B8F6BF-5375-455C-9EA6-DF929625EA0E}">
        <p15:presenceInfo xmlns:p15="http://schemas.microsoft.com/office/powerpoint/2012/main" userId="S::l.mayorova@starikam.org::377cd0e8-f6e6-48f9-b85f-e4745ceba3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16161"/>
    <a:srgbClr val="6D8026"/>
    <a:srgbClr val="FFFBED"/>
    <a:srgbClr val="F7D8AF"/>
    <a:srgbClr val="E2E7B9"/>
    <a:srgbClr val="EC8412"/>
    <a:srgbClr val="FFFFF7"/>
    <a:srgbClr val="FFFFF4"/>
    <a:srgbClr val="FFF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 autoAdjust="0"/>
    <p:restoredTop sz="90476" autoAdjust="0"/>
  </p:normalViewPr>
  <p:slideViewPr>
    <p:cSldViewPr snapToGrid="0">
      <p:cViewPr varScale="1">
        <p:scale>
          <a:sx n="59" d="100"/>
          <a:sy n="59" d="100"/>
        </p:scale>
        <p:origin x="95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1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55993-EE9E-42AB-B75F-C86458E87D92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F05CC-CCA7-43A8-AE94-565552667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F05CC-CCA7-43A8-AE94-5655526678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004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F05CC-CCA7-43A8-AE94-5655526678B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0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A3D61-FB51-4855-84F1-5DF0FE36D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4C6F4B-6120-4C9A-9237-8D4526586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9FA49E-C90B-4018-B0CF-70EE7DC9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C8D8C2-7942-4AA8-94A0-86E834CA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1BC4B8-D279-4C56-965E-33B70FC5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3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17C2E-0405-4513-96C6-40B211AF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4B5126-2E88-4DD0-831D-5C01895D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200D49-AA32-4520-B507-01E26216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325C0E-44FA-4450-82A1-699AEC04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41742C-FC7D-4F7B-9C46-A3263D15D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7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6E738B-13FA-48DE-BBB0-D72C4A70D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B44B4F-48C5-47E0-A165-985BC9E73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7F31FA-ACE5-493C-BC97-AF797D39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400C78-B64F-40B6-B32D-1131127E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5C3891-AF85-4FEA-A5CA-17728AF4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96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A3D61-FB51-4855-84F1-5DF0FE36D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4C6F4B-6120-4C9A-9237-8D4526586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9FA49E-C90B-4018-B0CF-70EE7DC9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C8D8C2-7942-4AA8-94A0-86E834CA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1BC4B8-D279-4C56-965E-33B70FC5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5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36B069-E33E-44DF-8E81-ECB62F1AC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4E1EA0-D2D8-46F4-84C7-A1270F3D0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3E85C8-3908-44DC-A63E-BF171E097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7F8A0D-9E4E-40DE-A49C-54B7FF96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6464B1-1563-41EB-8356-1DE5C490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7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75EB4-1ECA-4ED2-9E85-EA61A883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4EFE1A-4AAB-4C13-B309-9463AFEF2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F71071-5BBA-4D50-BA73-185198C1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849C5A-BBFB-4760-ACC5-54731B8E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AE4A10-7569-4822-BBDF-F911501B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9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3A647-961D-44F1-8CAF-E9B8A77F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299C72-F958-43DC-98A2-34C846339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B102BF-3B52-4218-A901-0DC52C57A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C395D8-4901-47D4-A4DB-40BA9149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8B008E-9C81-4653-8FDE-9874E551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2EF8D3-5B16-46F9-9DAD-FB6CFAA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99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0A6C1-5646-4BAF-96B8-065543CF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7955F0-4461-42F9-BB45-255EBBF30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90FFC9-0468-4391-94FF-C80B74D03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5A6E05-D8D3-4755-A330-AB15D6C7E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8F311A-0EFB-45BB-A7CA-2F4DA5A16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9224F08-4F76-4F7D-A9EF-181B76E82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DCB08B-F958-4A79-B479-ACC600D8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7E334A-07C1-42BB-9462-5D87BDBE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210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64B76-C2D2-4149-BB50-6A4120AC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9781A0-C2FC-4AE1-9EE9-CD0037A8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A2D924-006B-4DE9-AB00-B3FE9764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A3E7E1-9E8B-4ED7-8118-575BF462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56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742A56-9821-4084-8064-81FD5E50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192ED0-4B6E-4550-AD6C-97BFE690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49AC2F-CAAA-45AA-8401-D99F57CA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9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263D4-AB98-4CFE-8C09-0F0F0B9C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7820AC-8565-42B9-9214-93282FA3D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F7FE79-464E-4355-9352-EEE66159E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31D56A-2440-4CC0-B254-801BDD0E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052AC5-745F-4939-9380-BEE1A18AE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30B76E-BDE2-4737-BA20-A3B8F4DD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4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36B069-E33E-44DF-8E81-ECB62F1AC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4E1EA0-D2D8-46F4-84C7-A1270F3D0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3E85C8-3908-44DC-A63E-BF171E097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7F8A0D-9E4E-40DE-A49C-54B7FF96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6464B1-1563-41EB-8356-1DE5C490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04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7D81A-14CE-43A9-B4BC-568F71048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FE28E5-7D4D-43BB-B94D-12A7D97B5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A1467B-D1CB-4861-9E39-A765B9B28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2CD999-B59B-4102-9E2B-5F94DFBC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6988B-7FAA-448A-8D32-8D19DE57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AB3324-14DF-4F0F-A7C9-5F9D3DE9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95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17C2E-0405-4513-96C6-40B211AF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4B5126-2E88-4DD0-831D-5C01895D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200D49-AA32-4520-B507-01E26216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325C0E-44FA-4450-82A1-699AEC04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41742C-FC7D-4F7B-9C46-A3263D15D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35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6E738B-13FA-48DE-BBB0-D72C4A70D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B44B4F-48C5-47E0-A165-985BC9E73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7F31FA-ACE5-493C-BC97-AF797D39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400C78-B64F-40B6-B32D-1131127E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5C3891-AF85-4FEA-A5CA-17728AF4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3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75EB4-1ECA-4ED2-9E85-EA61A883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4EFE1A-4AAB-4C13-B309-9463AFEF2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F71071-5BBA-4D50-BA73-185198C1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849C5A-BBFB-4760-ACC5-54731B8E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AE4A10-7569-4822-BBDF-F911501B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7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3A647-961D-44F1-8CAF-E9B8A77F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299C72-F958-43DC-98A2-34C846339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B102BF-3B52-4218-A901-0DC52C57A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C395D8-4901-47D4-A4DB-40BA9149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8B008E-9C81-4653-8FDE-9874E551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2EF8D3-5B16-46F9-9DAD-FB6CFAA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8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0A6C1-5646-4BAF-96B8-065543CF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7955F0-4461-42F9-BB45-255EBBF30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90FFC9-0468-4391-94FF-C80B74D03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5A6E05-D8D3-4755-A330-AB15D6C7E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8F311A-0EFB-45BB-A7CA-2F4DA5A16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9224F08-4F76-4F7D-A9EF-181B76E82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DCB08B-F958-4A79-B479-ACC600D8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7E334A-07C1-42BB-9462-5D87BDBE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2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64B76-C2D2-4149-BB50-6A4120AC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9781A0-C2FC-4AE1-9EE9-CD0037A8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A2D924-006B-4DE9-AB00-B3FE9764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A3E7E1-9E8B-4ED7-8118-575BF462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6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742A56-9821-4084-8064-81FD5E50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192ED0-4B6E-4550-AD6C-97BFE690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49AC2F-CAAA-45AA-8401-D99F57CA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9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263D4-AB98-4CFE-8C09-0F0F0B9C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7820AC-8565-42B9-9214-93282FA3D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F7FE79-464E-4355-9352-EEE66159E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31D56A-2440-4CC0-B254-801BDD0E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052AC5-745F-4939-9380-BEE1A18AE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30B76E-BDE2-4737-BA20-A3B8F4DD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3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7D81A-14CE-43A9-B4BC-568F71048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FE28E5-7D4D-43BB-B94D-12A7D97B5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A1467B-D1CB-4861-9E39-A765B9B28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2CD999-B59B-4102-9E2B-5F94DFBC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6988B-7FAA-448A-8D32-8D19DE57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AB3324-14DF-4F0F-A7C9-5F9D3DE9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04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AEC">
                <a:alpha val="0"/>
              </a:srgbClr>
            </a:gs>
            <a:gs pos="100000">
              <a:srgbClr val="F6F7D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ABD95-CFC0-45C1-925D-E6EF1021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8285C9-9CD1-45DE-B7BF-4602143E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A4462F-AB56-4B46-A499-637ED36AC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C92653-09EF-4CE0-A0E4-463D2683E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C1CFC8-3665-4086-AE5B-88F27EC2D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4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ABD95-CFC0-45C1-925D-E6EF1021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8285C9-9CD1-45DE-B7BF-4602143E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A4462F-AB56-4B46-A499-637ED36AC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26C6-16FE-4EB5-B930-75F2A44DAEB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C92653-09EF-4CE0-A0E4-463D2683E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C1CFC8-3665-4086-AE5B-88F27EC2D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D29B-A509-4DE6-943C-1210BB367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2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: скругленные углы 5">
            <a:extLst>
              <a:ext uri="{FF2B5EF4-FFF2-40B4-BE49-F238E27FC236}">
                <a16:creationId xmlns:a16="http://schemas.microsoft.com/office/drawing/2014/main" id="{D42622CA-9C1A-4639-B4EA-FDACA9F9373F}"/>
              </a:ext>
            </a:extLst>
          </p:cNvPr>
          <p:cNvSpPr/>
          <p:nvPr/>
        </p:nvSpPr>
        <p:spPr>
          <a:xfrm flipV="1">
            <a:off x="435428" y="1384402"/>
            <a:ext cx="11384038" cy="45719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cxnSp>
        <p:nvCxnSpPr>
          <p:cNvPr id="29" name="Straight Connector 22">
            <a:extLst>
              <a:ext uri="{FF2B5EF4-FFF2-40B4-BE49-F238E27FC236}">
                <a16:creationId xmlns:a16="http://schemas.microsoft.com/office/drawing/2014/main" id="{B609E726-AAFD-4880-AD4E-4797CDA85F40}"/>
              </a:ext>
            </a:extLst>
          </p:cNvPr>
          <p:cNvCxnSpPr>
            <a:cxnSpLocks/>
          </p:cNvCxnSpPr>
          <p:nvPr/>
        </p:nvCxnSpPr>
        <p:spPr>
          <a:xfrm flipV="1">
            <a:off x="435429" y="1469028"/>
            <a:ext cx="11384037" cy="1"/>
          </a:xfrm>
          <a:prstGeom prst="line">
            <a:avLst/>
          </a:prstGeom>
          <a:ln w="19050">
            <a:solidFill>
              <a:srgbClr val="57612E">
                <a:alpha val="38965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">
            <a:extLst>
              <a:ext uri="{FF2B5EF4-FFF2-40B4-BE49-F238E27FC236}">
                <a16:creationId xmlns:a16="http://schemas.microsoft.com/office/drawing/2014/main" id="{74E24AAC-FE33-4249-B8E0-93B1045D24CF}"/>
              </a:ext>
            </a:extLst>
          </p:cNvPr>
          <p:cNvSpPr/>
          <p:nvPr/>
        </p:nvSpPr>
        <p:spPr>
          <a:xfrm flipH="1">
            <a:off x="0" y="-574483"/>
            <a:ext cx="10554160" cy="6858000"/>
          </a:xfrm>
          <a:prstGeom prst="rect">
            <a:avLst/>
          </a:prstGeom>
          <a:gradFill flip="none" rotWithShape="1">
            <a:gsLst>
              <a:gs pos="27000">
                <a:srgbClr val="FFFAEC">
                  <a:alpha val="26000"/>
                </a:srgbClr>
              </a:gs>
              <a:gs pos="58000">
                <a:srgbClr val="FFFAEC">
                  <a:alpha val="29000"/>
                </a:srgbClr>
              </a:gs>
              <a:gs pos="0">
                <a:srgbClr val="FAF9E4">
                  <a:alpha val="0"/>
                </a:srgbClr>
              </a:gs>
              <a:gs pos="0">
                <a:srgbClr val="FFFAEC">
                  <a:alpha val="0"/>
                </a:srgbClr>
              </a:gs>
              <a:gs pos="97000">
                <a:srgbClr val="FFFAE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sp>
        <p:nvSpPr>
          <p:cNvPr id="17" name="Прямоугольник 1">
            <a:extLst>
              <a:ext uri="{FF2B5EF4-FFF2-40B4-BE49-F238E27FC236}">
                <a16:creationId xmlns:a16="http://schemas.microsoft.com/office/drawing/2014/main" id="{DB904EDC-4A5C-4E18-AD52-0BF7CD56A3AC}"/>
              </a:ext>
            </a:extLst>
          </p:cNvPr>
          <p:cNvSpPr/>
          <p:nvPr/>
        </p:nvSpPr>
        <p:spPr>
          <a:xfrm>
            <a:off x="10882012" y="-125789"/>
            <a:ext cx="1279725" cy="6982092"/>
          </a:xfrm>
          <a:prstGeom prst="rect">
            <a:avLst/>
          </a:prstGeom>
          <a:gradFill flip="none" rotWithShape="1">
            <a:gsLst>
              <a:gs pos="42000">
                <a:srgbClr val="FFFAEC">
                  <a:alpha val="62445"/>
                </a:srgbClr>
              </a:gs>
              <a:gs pos="0">
                <a:srgbClr val="FFFAEC">
                  <a:alpha val="0"/>
                </a:srgbClr>
              </a:gs>
              <a:gs pos="97000">
                <a:srgbClr val="FFFAE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grpSp>
        <p:nvGrpSpPr>
          <p:cNvPr id="21" name="Google Shape;111;p2">
            <a:extLst>
              <a:ext uri="{FF2B5EF4-FFF2-40B4-BE49-F238E27FC236}">
                <a16:creationId xmlns:a16="http://schemas.microsoft.com/office/drawing/2014/main" id="{6C93A974-DF33-41A5-9A14-45505F7DB93A}"/>
              </a:ext>
            </a:extLst>
          </p:cNvPr>
          <p:cNvGrpSpPr/>
          <p:nvPr/>
        </p:nvGrpSpPr>
        <p:grpSpPr>
          <a:xfrm>
            <a:off x="210059" y="268622"/>
            <a:ext cx="787302" cy="787302"/>
            <a:chOff x="11269689" y="5839044"/>
            <a:chExt cx="829385" cy="829385"/>
          </a:xfrm>
        </p:grpSpPr>
        <p:sp>
          <p:nvSpPr>
            <p:cNvPr id="22" name="Google Shape;112;p2">
              <a:extLst>
                <a:ext uri="{FF2B5EF4-FFF2-40B4-BE49-F238E27FC236}">
                  <a16:creationId xmlns:a16="http://schemas.microsoft.com/office/drawing/2014/main" id="{3D12A874-5EC6-453B-B45B-56F0C5A19A82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23" name="Google Shape;113;p2">
              <a:extLst>
                <a:ext uri="{FF2B5EF4-FFF2-40B4-BE49-F238E27FC236}">
                  <a16:creationId xmlns:a16="http://schemas.microsoft.com/office/drawing/2014/main" id="{82D38295-C9D7-4116-BCEF-9956E76284D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BEA5527-6B37-4DA5-A538-68D5EB28AA1C}"/>
              </a:ext>
            </a:extLst>
          </p:cNvPr>
          <p:cNvSpPr txBox="1"/>
          <p:nvPr/>
        </p:nvSpPr>
        <p:spPr>
          <a:xfrm>
            <a:off x="964480" y="1914629"/>
            <a:ext cx="10104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57612E"/>
                </a:solidFill>
                <a:latin typeface="Corbel"/>
              </a:rPr>
              <a:t>«Методы проведения </a:t>
            </a:r>
            <a:r>
              <a:rPr lang="ru-RU" sz="3200" b="1" dirty="0" err="1">
                <a:solidFill>
                  <a:srgbClr val="57612E"/>
                </a:solidFill>
                <a:latin typeface="Corbel"/>
              </a:rPr>
              <a:t>супервизии</a:t>
            </a:r>
            <a:r>
              <a:rPr lang="ru-RU" sz="3200" b="1">
                <a:solidFill>
                  <a:srgbClr val="57612E"/>
                </a:solidFill>
                <a:latin typeface="Corbel"/>
              </a:rPr>
              <a:t> экспертной деятельности. </a:t>
            </a:r>
            <a:r>
              <a:rPr lang="ru-RU" sz="3200" b="1" dirty="0">
                <a:solidFill>
                  <a:srgbClr val="57612E"/>
                </a:solidFill>
                <a:latin typeface="Corbel"/>
              </a:rPr>
              <a:t>Проведение надомных визитов»</a:t>
            </a:r>
            <a:br>
              <a:rPr lang="ru-RU" sz="3200" b="1" dirty="0">
                <a:solidFill>
                  <a:srgbClr val="57612E"/>
                </a:solidFill>
                <a:latin typeface="Corbel"/>
              </a:rPr>
            </a:br>
            <a:endParaRPr lang="ru-RU" sz="3200" b="1" dirty="0">
              <a:solidFill>
                <a:srgbClr val="57612E"/>
              </a:solidFill>
              <a:latin typeface="Corbe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DB56B-B093-13AF-8049-22AF74F10B73}"/>
              </a:ext>
            </a:extLst>
          </p:cNvPr>
          <p:cNvSpPr txBox="1"/>
          <p:nvPr/>
        </p:nvSpPr>
        <p:spPr>
          <a:xfrm>
            <a:off x="1030241" y="390544"/>
            <a:ext cx="10704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ПРОГРАММА ПОВЫШЕНИЯ КВАЛИФИКАЦИИ «ОБУЧЕНИЕ ОСНОВАМ ПРЕПОДАВАНИЯ МЕТОДИКИ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ОПРЕДЕЛЕНИЯ НУЖДАЕМОСТИ В УХОДЕ»</a:t>
            </a:r>
          </a:p>
        </p:txBody>
      </p:sp>
      <p:sp>
        <p:nvSpPr>
          <p:cNvPr id="24" name="Google Shape;1075;p51">
            <a:extLst>
              <a:ext uri="{FF2B5EF4-FFF2-40B4-BE49-F238E27FC236}">
                <a16:creationId xmlns:a16="http://schemas.microsoft.com/office/drawing/2014/main" id="{89454BC2-8079-4D30-97A5-450EBF1F5713}"/>
              </a:ext>
            </a:extLst>
          </p:cNvPr>
          <p:cNvSpPr txBox="1"/>
          <p:nvPr/>
        </p:nvSpPr>
        <p:spPr>
          <a:xfrm>
            <a:off x="435427" y="5214683"/>
            <a:ext cx="4672450" cy="81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ts val="2200"/>
              </a:lnSpc>
              <a:spcAft>
                <a:spcPts val="600"/>
              </a:spcAft>
              <a:defRPr/>
            </a:pPr>
            <a:r>
              <a:rPr lang="ru-RU" sz="2000" b="1" dirty="0">
                <a:solidFill>
                  <a:schemeClr val="tx1">
                    <a:alpha val="71387"/>
                  </a:schemeClr>
                </a:solidFill>
                <a:latin typeface="Corbel"/>
              </a:rPr>
              <a:t>Лилия Майорова</a:t>
            </a:r>
          </a:p>
          <a:p>
            <a:pPr lvl="0">
              <a:lnSpc>
                <a:spcPts val="2200"/>
              </a:lnSpc>
              <a:spcAft>
                <a:spcPts val="600"/>
              </a:spcAft>
              <a:defRPr/>
            </a:pPr>
            <a:r>
              <a:rPr lang="ru-RU" sz="2000" b="1" dirty="0">
                <a:solidFill>
                  <a:schemeClr val="tx1">
                    <a:alpha val="71387"/>
                  </a:schemeClr>
                </a:solidFill>
                <a:latin typeface="Corbel"/>
              </a:rPr>
              <a:t>Эксперт БФ «Старость в радость»</a:t>
            </a:r>
          </a:p>
        </p:txBody>
      </p:sp>
    </p:spTree>
    <p:extLst>
      <p:ext uri="{BB962C8B-B14F-4D97-AF65-F5344CB8AC3E}">
        <p14:creationId xmlns:p14="http://schemas.microsoft.com/office/powerpoint/2010/main" val="248209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1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2084832" y="128016"/>
            <a:ext cx="70637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документами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162986" y="694944"/>
            <a:ext cx="108076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Основным документом является Анкета-опросник по определению индивидуальной потребности в социальном обслуживании, в том числе в социальных услугах по уходу</a:t>
            </a:r>
          </a:p>
          <a:p>
            <a:pPr algn="just"/>
            <a:r>
              <a:rPr lang="ru-R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ведения из Анкеты опросника блока В (оценочной шкалы), внесенные в таблицу учёта результатов определения индивидуальной потребности в уходе в </a:t>
            </a:r>
            <a:r>
              <a:rPr lang="en-US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Excel</a:t>
            </a:r>
            <a:r>
              <a:rPr lang="ru-R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 либо в другие информационные системы.</a:t>
            </a:r>
          </a:p>
          <a:p>
            <a:pPr indent="0" algn="just">
              <a:buNone/>
            </a:pPr>
            <a:r>
              <a:rPr lang="ru-R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0" algn="just">
              <a:buNone/>
            </a:pPr>
            <a:r>
              <a:rPr lang="ru-R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Из таблицы определения индивидуальной потребности в уходе  (в </a:t>
            </a:r>
            <a:r>
              <a:rPr lang="en-US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Excel</a:t>
            </a:r>
            <a:r>
              <a:rPr lang="ru-R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)следует выбрать сведения о </a:t>
            </a:r>
            <a:r>
              <a:rPr lang="ru-RU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10-20</a:t>
            </a:r>
            <a:r>
              <a:rPr lang="ru-R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получателях по следующим признакам: 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два получателя из первого уровня нуждаемости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восемь получателей из второго уровня нуждаемости</a:t>
            </a: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семь получателей из третьего уровня нуждаемости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Целью формирования подобной выборки,  является анализ возможных рисков для перехода получателя из одного уровня нуждаемости в другой</a:t>
            </a:r>
          </a:p>
        </p:txBody>
      </p:sp>
    </p:spTree>
    <p:extLst>
      <p:ext uri="{BB962C8B-B14F-4D97-AF65-F5344CB8AC3E}">
        <p14:creationId xmlns:p14="http://schemas.microsoft.com/office/powerpoint/2010/main" val="2619130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1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1709057" y="128016"/>
            <a:ext cx="96585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алгоритма экспертной деятельности :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273630" y="1099457"/>
            <a:ext cx="10670712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dirty="0">
                <a:cs typeface="Arial" panose="020B0604020202020204" pitchFamily="34" charset="0"/>
              </a:rPr>
              <a:t>В каком составе выходят эксперты на признание нуждаемости;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800" dirty="0"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dirty="0">
                <a:cs typeface="Arial" panose="020B0604020202020204" pitchFamily="34" charset="0"/>
              </a:rPr>
              <a:t>Соблюдается ли алгоритм действий экспертов по оценке нуждаемости при определении индивидуальной потребности гражданина в социальном обслуживании, в том числе в социальных услугах по уходу;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800" dirty="0"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dirty="0">
                <a:cs typeface="Arial" panose="020B0604020202020204" pitchFamily="34" charset="0"/>
              </a:rPr>
              <a:t>Работа с оценочной шкалой на логику;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800" dirty="0"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dirty="0">
                <a:cs typeface="Arial" panose="020B0604020202020204" pitchFamily="34" charset="0"/>
              </a:rPr>
              <a:t>Работа с ИППСУ и ДИПСУ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800" dirty="0"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3200" b="1" kern="0" dirty="0">
                <a:solidFill>
                  <a:schemeClr val="tx1"/>
                </a:solidFill>
                <a:latin typeface="PT Sans"/>
                <a:sym typeface="Arial"/>
              </a:rPr>
              <a:t>2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1609344" y="128016"/>
            <a:ext cx="85404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Домашние визиты (личное интервью)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609344" y="1316736"/>
            <a:ext cx="1033499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cs typeface="Arial" panose="020B0604020202020204" pitchFamily="34" charset="0"/>
              </a:rPr>
              <a:t>Цель – правильность определения индивидуальной потребности гражданина в социальном обслуживании, в том числе в социальных услугах по уходу, экспертная деятельность:</a:t>
            </a:r>
          </a:p>
          <a:p>
            <a:pPr algn="just"/>
            <a:r>
              <a:rPr lang="ru-RU" sz="2400" dirty="0">
                <a:cs typeface="Arial" panose="020B0604020202020204" pitchFamily="34" charset="0"/>
              </a:rPr>
              <a:t>Алгоритм:</a:t>
            </a:r>
          </a:p>
          <a:p>
            <a:pPr algn="just"/>
            <a:r>
              <a:rPr lang="ru-RU" sz="2400" dirty="0">
                <a:cs typeface="Arial" panose="020B0604020202020204" pitchFamily="34" charset="0"/>
              </a:rPr>
              <a:t>1. Отбор получателей и экспертов, которые проводили определения индивидуальной потребности </a:t>
            </a:r>
          </a:p>
          <a:p>
            <a:pPr algn="just"/>
            <a:r>
              <a:rPr lang="ru-RU" sz="2400" dirty="0">
                <a:cs typeface="Arial" panose="020B0604020202020204" pitchFamily="34" charset="0"/>
              </a:rPr>
              <a:t>2. Согласование графика домашних визитов с получателями и администрацией организации ТКЦ, в которой проводится </a:t>
            </a:r>
            <a:r>
              <a:rPr lang="ru-RU" sz="2400" dirty="0" err="1">
                <a:cs typeface="Arial" panose="020B0604020202020204" pitchFamily="34" charset="0"/>
              </a:rPr>
              <a:t>супервизия</a:t>
            </a:r>
            <a:r>
              <a:rPr lang="ru-RU" sz="2400" dirty="0"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400" dirty="0">
                <a:cs typeface="Arial" panose="020B0604020202020204" pitchFamily="34" charset="0"/>
              </a:rPr>
              <a:t>3. Выполнение домашних визитов.</a:t>
            </a:r>
          </a:p>
          <a:p>
            <a:pPr algn="just"/>
            <a:endParaRPr lang="ru-RU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69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2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2084832" y="128016"/>
            <a:ext cx="70637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ДОМАШНИЕ ВИЗИТЫ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316736" y="882018"/>
            <a:ext cx="1062760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Необходимо определить, какое количество домашних визитов следует выполнить в результате </a:t>
            </a:r>
            <a:r>
              <a:rPr lang="ru-RU" sz="2400" dirty="0" err="1">
                <a:cs typeface="Arial" panose="020B0604020202020204" pitchFamily="34" charset="0"/>
              </a:rPr>
              <a:t>супервизии</a:t>
            </a:r>
            <a:r>
              <a:rPr lang="ru-RU" sz="2400" dirty="0">
                <a:cs typeface="Arial" panose="020B0604020202020204" pitchFamily="34" charset="0"/>
              </a:rPr>
              <a:t> (например, 10-15 визитов на 1000 получателей социальных услуг, далее +1 на каждые 100, если менее 1000 получателей социальных услуг, то не менее 11 человек) 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400" dirty="0"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Рекомендуется отобрать получателей таким образом, чтобы была возможность проверить работу нескольких (минимум двух «команд») экспертов (при наличии)</a:t>
            </a:r>
          </a:p>
          <a:p>
            <a:pPr algn="just"/>
            <a:endParaRPr lang="ru-RU" sz="2400" dirty="0"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Для домашних визитов следует выбирать наиболее уязвимых получателей социальных услуг (значительно зависящих от посторонней помощи, не имеющих поддержки со стороны родных, одиноких,  имеющих когнитивный дефицит)</a:t>
            </a:r>
          </a:p>
        </p:txBody>
      </p:sp>
    </p:spTree>
    <p:extLst>
      <p:ext uri="{BB962C8B-B14F-4D97-AF65-F5344CB8AC3E}">
        <p14:creationId xmlns:p14="http://schemas.microsoft.com/office/powerpoint/2010/main" val="74059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3200" b="1" kern="0" dirty="0">
                <a:solidFill>
                  <a:schemeClr val="tx1"/>
                </a:solidFill>
                <a:latin typeface="PT Sans"/>
                <a:sym typeface="Arial"/>
              </a:rPr>
              <a:t>2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1424287" y="193330"/>
            <a:ext cx="85404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ДОПОЛНИТЕЛЬНЫЙ ИНСТРУМЕНТ: ТЕЛЕФОННЫЕ ПЕРЕГОВОРЫ С ПОЛУЧАТЕЛЯМИ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162986" y="1225296"/>
            <a:ext cx="1078135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Цель: </a:t>
            </a:r>
            <a:r>
              <a:rPr lang="ru-RU" sz="2800" dirty="0">
                <a:cs typeface="Arial" panose="020B0604020202020204" pitchFamily="34" charset="0"/>
              </a:rPr>
              <a:t>убедиться, что у получателя был домашний визит экспертов по признанию нуждаемости, и было проведено интервью.</a:t>
            </a:r>
          </a:p>
          <a:p>
            <a:pPr algn="just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Алгоритм:</a:t>
            </a:r>
          </a:p>
          <a:p>
            <a:pPr algn="just"/>
            <a:r>
              <a:rPr lang="ru-RU" sz="2800" dirty="0">
                <a:cs typeface="Arial" panose="020B0604020202020204" pitchFamily="34" charset="0"/>
              </a:rPr>
              <a:t>1.Следует выбрать пять любых получателей из 1-3 уровня нуждаемости, и определить экспертов, которые были у них дома (их имя и отчество);</a:t>
            </a:r>
          </a:p>
          <a:p>
            <a:pPr algn="just"/>
            <a:r>
              <a:rPr lang="ru-RU" sz="2800" dirty="0">
                <a:cs typeface="Arial" panose="020B0604020202020204" pitchFamily="34" charset="0"/>
              </a:rPr>
              <a:t>2.Выполнить телефонные звонки по громкой связи в присутствии сотрудника организации ТКЦ, желательно того, кого получатель знает лично;</a:t>
            </a:r>
          </a:p>
          <a:p>
            <a:pPr algn="just"/>
            <a:r>
              <a:rPr lang="ru-RU" sz="2800" dirty="0">
                <a:cs typeface="Arial" panose="020B0604020202020204" pitchFamily="34" charset="0"/>
              </a:rPr>
              <a:t>3. Использовать приблизительный скрипт разговора</a:t>
            </a:r>
          </a:p>
        </p:txBody>
      </p:sp>
    </p:spTree>
    <p:extLst>
      <p:ext uri="{BB962C8B-B14F-4D97-AF65-F5344CB8AC3E}">
        <p14:creationId xmlns:p14="http://schemas.microsoft.com/office/powerpoint/2010/main" val="127592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2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1609344" y="128016"/>
            <a:ext cx="8540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СКРИПТ РАЗГОВОРА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162986" y="1225296"/>
            <a:ext cx="1078135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cs typeface="Arial" panose="020B0604020202020204" pitchFamily="34" charset="0"/>
              </a:rPr>
              <a:t>Приветствие. Меня зовут (имя и отчество проводящего </a:t>
            </a:r>
            <a:r>
              <a:rPr lang="ru-RU" sz="2800" dirty="0" err="1">
                <a:cs typeface="Arial" panose="020B0604020202020204" pitchFamily="34" charset="0"/>
              </a:rPr>
              <a:t>супервизию</a:t>
            </a:r>
            <a:r>
              <a:rPr lang="ru-RU" sz="2800" dirty="0">
                <a:cs typeface="Arial" panose="020B0604020202020204" pitchFamily="34" charset="0"/>
              </a:rPr>
              <a:t>), я звоню Вам из ТКЦ и говорю по громкой связи. Рядом со мной – ваши эксперты «Имя ,Отчество». Мне нужно уточнить некоторые детали. </a:t>
            </a:r>
          </a:p>
          <a:p>
            <a:pPr algn="just"/>
            <a:r>
              <a:rPr lang="ru-RU" sz="2800" dirty="0">
                <a:cs typeface="Arial" panose="020B0604020202020204" pitchFamily="34" charset="0"/>
              </a:rPr>
              <a:t>Скажите, пожалуйста, примерно в конце октября к Вам приходили наши эксперты «Имя, Отчество»? Наверное, задавали Вам разные вопросы, касающиеся вашей жизни? Все прошло хорошо? У вас остались/есть какие-либо пожелания, замечания к ним?</a:t>
            </a:r>
          </a:p>
        </p:txBody>
      </p:sp>
    </p:spTree>
    <p:extLst>
      <p:ext uri="{BB962C8B-B14F-4D97-AF65-F5344CB8AC3E}">
        <p14:creationId xmlns:p14="http://schemas.microsoft.com/office/powerpoint/2010/main" val="439225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419338" y="-383569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2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0FD412-3406-4784-88C2-B5F1B486A0D5}"/>
              </a:ext>
            </a:extLst>
          </p:cNvPr>
          <p:cNvSpPr txBox="1"/>
          <p:nvPr/>
        </p:nvSpPr>
        <p:spPr>
          <a:xfrm>
            <a:off x="1556657" y="209082"/>
            <a:ext cx="103087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Соблюдаются ли правила проведения </a:t>
            </a:r>
          </a:p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экспертной оценки</a:t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23B4A-71DB-42CA-A6F9-D203AD7DBD9F}"/>
              </a:ext>
            </a:extLst>
          </p:cNvPr>
          <p:cNvSpPr txBox="1"/>
          <p:nvPr/>
        </p:nvSpPr>
        <p:spPr>
          <a:xfrm>
            <a:off x="1471962" y="1338942"/>
            <a:ext cx="9895642" cy="3966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/>
              <a:t>Домашний визит на основном этапе проводится не более 60 мин (семейные пары, сложные случаи)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/>
              <a:t>если есть информация, что у получателя есть когнитивные нарушения, желательно проводить экспертную оценку в присутствии ЛОУ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/>
              <a:t>маршрут выстраивается по территориальному признаку а не по тяжести состояния получателей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/>
              <a:t>к одному получателю может выйти  не более 3-х человек                      (лучший вариант: «команда» из 2-х экспертов)</a:t>
            </a:r>
          </a:p>
        </p:txBody>
      </p:sp>
    </p:spTree>
    <p:extLst>
      <p:ext uri="{BB962C8B-B14F-4D97-AF65-F5344CB8AC3E}">
        <p14:creationId xmlns:p14="http://schemas.microsoft.com/office/powerpoint/2010/main" val="584735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2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2084831" y="128016"/>
            <a:ext cx="86158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Супервизия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коммуникации экспертов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316736" y="882018"/>
            <a:ext cx="10627605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На что необходимо обратить внимание во время домашних визитов: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Как начинают общение  эксперты с человеком;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Какие и  как задают вопросы;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При общении учитывают ли особенности человека;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Распределены ли предварительно обязанности между экспертами;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Информируют ли человека из чего будут состоять встреча и о том, что некоторую информацию будут записывать;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Просили ли человека заранее подготовить необходимые документы;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По окончании визита, рассказали ли человеку что будет происходить дальше (чего ему ждать);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В случае если это первичный визит (рассказали ли о возможных поставщиках);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Согласовали ли услуги с получателем и родственником или иным ухаживающим лицом, (при наличии)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Имеется ли у получателя визитка для обратной связи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400" dirty="0"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10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3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1763486" y="228600"/>
            <a:ext cx="8386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ДОМАШНЕГО ВИЗИТА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635627" y="1225689"/>
            <a:ext cx="1033499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Все расхождения следует отметить или внести в отчет (при его составлении).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После окончания проведения домашних визитов следует встретиться с экспертами вместе с представителем администрации и обсудить предварительные результаты этой работы.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 В случае выявления системных ошибок, рекомендуется назначить дополнительную встречу для обсуждения ошибок с целью их профилактики в последующей работе.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При возможности, обе встречи рекомендуется совместить. </a:t>
            </a:r>
          </a:p>
          <a:p>
            <a:pPr algn="just"/>
            <a:endParaRPr lang="ru-RU" sz="2400" dirty="0">
              <a:cs typeface="Arial" panose="020B0604020202020204" pitchFamily="34" charset="0"/>
            </a:endParaRPr>
          </a:p>
          <a:p>
            <a:pPr algn="just"/>
            <a:endParaRPr lang="ru-RU" sz="2400" dirty="0"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Итоговая встреча с экспертами и руководителем организации</a:t>
            </a:r>
          </a:p>
          <a:p>
            <a:pPr algn="just"/>
            <a:endParaRPr lang="ru-RU" sz="2400" dirty="0">
              <a:cs typeface="Arial" panose="020B0604020202020204" pitchFamily="34" charset="0"/>
            </a:endParaRPr>
          </a:p>
          <a:p>
            <a:pPr algn="just"/>
            <a:endParaRPr lang="ru-RU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07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3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1665514" y="141514"/>
            <a:ext cx="84843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ОБОБЩЕНИЕ РЕЗУЛЬТАТОВ И ФОРМИРОВАНИЕ ОТЧЕТА ПО РЕЗУЛЬТАТАМ СУПЕРВИЗИИ: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458686" y="1864732"/>
            <a:ext cx="99089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По каждому из двух этапов делает выводы, подводит итог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Правильность заполнения анкеты- опросника;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Правильность заполнения оценочной шкалы;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Правильность составления ИППСУ и ДИПСУ (учтены ли потребности граждан, при необходимости социальное сопровождение)</a:t>
            </a:r>
            <a:endParaRPr lang="en-US" sz="2400" dirty="0">
              <a:cs typeface="Arial" panose="020B0604020202020204" pitchFamily="34" charset="0"/>
            </a:endParaRPr>
          </a:p>
          <a:p>
            <a:pPr algn="just"/>
            <a:endParaRPr lang="ru-RU" sz="2400" dirty="0"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cs typeface="Arial" panose="020B0604020202020204" pitchFamily="34" charset="0"/>
              </a:rPr>
              <a:t>Все фамилии экспертов, работа которых проверялась на данном этапе, следует зафиксировать. </a:t>
            </a:r>
          </a:p>
        </p:txBody>
      </p:sp>
    </p:spTree>
    <p:extLst>
      <p:ext uri="{BB962C8B-B14F-4D97-AF65-F5344CB8AC3E}">
        <p14:creationId xmlns:p14="http://schemas.microsoft.com/office/powerpoint/2010/main" val="268651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419338" y="-383569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A3CB62-6230-4136-A53C-FCDD743BD128}"/>
              </a:ext>
            </a:extLst>
          </p:cNvPr>
          <p:cNvSpPr txBox="1"/>
          <p:nvPr/>
        </p:nvSpPr>
        <p:spPr>
          <a:xfrm>
            <a:off x="1471962" y="1755648"/>
            <a:ext cx="986936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 Правила проведения </a:t>
            </a:r>
            <a:r>
              <a:rPr lang="ru-RU" sz="2800" dirty="0" err="1"/>
              <a:t>супервизии</a:t>
            </a:r>
            <a:endParaRPr lang="ru-RU" sz="2800" dirty="0"/>
          </a:p>
          <a:p>
            <a:r>
              <a:rPr lang="ru-RU" sz="2800" dirty="0"/>
              <a:t>2. Этапы проведения </a:t>
            </a:r>
            <a:r>
              <a:rPr lang="ru-RU" sz="2800" dirty="0" err="1"/>
              <a:t>супервизии</a:t>
            </a:r>
            <a:endParaRPr lang="ru-RU" sz="2800" dirty="0"/>
          </a:p>
          <a:p>
            <a:r>
              <a:rPr lang="ru-RU" sz="2800" dirty="0"/>
              <a:t>3. Методы подбора домашних визитов</a:t>
            </a:r>
          </a:p>
          <a:p>
            <a:r>
              <a:rPr lang="ru-RU" sz="2800" dirty="0"/>
              <a:t>4. Проведение надомных визитов</a:t>
            </a:r>
          </a:p>
          <a:p>
            <a:r>
              <a:rPr lang="ru-RU" sz="2800" dirty="0"/>
              <a:t>5. Обобщение результатов, (постановка задач и план их реализации)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F3FAF5-4A9A-4667-A6C8-13FCD6822B29}"/>
              </a:ext>
            </a:extLst>
          </p:cNvPr>
          <p:cNvSpPr txBox="1"/>
          <p:nvPr/>
        </p:nvSpPr>
        <p:spPr>
          <a:xfrm>
            <a:off x="1471962" y="402336"/>
            <a:ext cx="76766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План лекции</a:t>
            </a:r>
          </a:p>
        </p:txBody>
      </p:sp>
    </p:spTree>
    <p:extLst>
      <p:ext uri="{BB962C8B-B14F-4D97-AF65-F5344CB8AC3E}">
        <p14:creationId xmlns:p14="http://schemas.microsoft.com/office/powerpoint/2010/main" val="2993717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110361" y="-475287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/>
                <a:ea typeface="+mn-ea"/>
                <a:cs typeface="+mn-cs"/>
                <a:sym typeface="Arial"/>
              </a:rPr>
              <a:t>3 этап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A27B4-7D22-41BA-8A96-870712ED446F}"/>
              </a:ext>
            </a:extLst>
          </p:cNvPr>
          <p:cNvSpPr txBox="1"/>
          <p:nvPr/>
        </p:nvSpPr>
        <p:spPr>
          <a:xfrm>
            <a:off x="1665514" y="141514"/>
            <a:ext cx="84843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СУПЕРВИЗИИ ПРЕПОДАВАТЕЛЬ ПРИНИМАЕТ РЕШЕНИЕ О НЕОБХОДИМОСТИ: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BAA1F-4106-4C89-B998-BF1EA7A3E20C}"/>
              </a:ext>
            </a:extLst>
          </p:cNvPr>
          <p:cNvSpPr txBox="1"/>
          <p:nvPr/>
        </p:nvSpPr>
        <p:spPr>
          <a:xfrm>
            <a:off x="1609344" y="1316736"/>
            <a:ext cx="1033499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Внести корректировку в программу обучения преподавателя  (например, усилить блок про когнитивные расстройства, про коммуникацию, оценочную шкалу и т.д.);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Включить в программу обучения  дополнительный блок (например, изучение стандартов или организации пространства и </a:t>
            </a:r>
            <a:r>
              <a:rPr lang="ru-RU" sz="2400" dirty="0" err="1">
                <a:cs typeface="Arial" panose="020B0604020202020204" pitchFamily="34" charset="0"/>
              </a:rPr>
              <a:t>т.д</a:t>
            </a:r>
            <a:r>
              <a:rPr lang="ru-RU" sz="2400" dirty="0"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Организовать тренинги на темы в соответствии с выявленными системными ошибками;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cs typeface="Arial" panose="020B0604020202020204" pitchFamily="34" charset="0"/>
              </a:rPr>
              <a:t>Организовать встречи по разбору сложных случаев</a:t>
            </a:r>
          </a:p>
        </p:txBody>
      </p:sp>
    </p:spTree>
    <p:extLst>
      <p:ext uri="{BB962C8B-B14F-4D97-AF65-F5344CB8AC3E}">
        <p14:creationId xmlns:p14="http://schemas.microsoft.com/office/powerpoint/2010/main" val="1953527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419338" y="-383569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AEB699-A44E-45E2-9AED-89F5747C7F03}"/>
              </a:ext>
            </a:extLst>
          </p:cNvPr>
          <p:cNvSpPr txBox="1"/>
          <p:nvPr/>
        </p:nvSpPr>
        <p:spPr>
          <a:xfrm>
            <a:off x="1700784" y="274320"/>
            <a:ext cx="74477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ВОПРОСЫ ДЛЯ САМОПРОВЕРКИ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76A6C-D5F8-436B-A0E9-3F15658B7C94}"/>
              </a:ext>
            </a:extLst>
          </p:cNvPr>
          <p:cNvSpPr txBox="1"/>
          <p:nvPr/>
        </p:nvSpPr>
        <p:spPr>
          <a:xfrm>
            <a:off x="1700784" y="1613118"/>
            <a:ext cx="93181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ru-RU" sz="2400" dirty="0"/>
              <a:t>1. Каков алгоритм  действий экспертов по оценке нуждаемости при определении индивидуальной потребности гражданина в социальном обслуживании, в том числе в социальных услугах по уходу?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ru-RU" sz="2400" dirty="0"/>
              <a:t>2. С какой целью проводиться контроль надомных визитов?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ru-RU" sz="2400" dirty="0"/>
              <a:t>3. Каким образом проводятся контрольные телефонные переговоры с получателями услуг?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ru-RU" sz="2400" dirty="0"/>
              <a:t>4. Для чего необходимо создание конфликтной комиссии?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ru-RU" sz="1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86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FFAEC"/>
            </a:gs>
            <a:gs pos="100000">
              <a:srgbClr val="FFFAEC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5A156-A780-47DB-9396-F5A5EAAEED62}"/>
              </a:ext>
            </a:extLst>
          </p:cNvPr>
          <p:cNvSpPr txBox="1"/>
          <p:nvPr/>
        </p:nvSpPr>
        <p:spPr>
          <a:xfrm>
            <a:off x="660356" y="2878667"/>
            <a:ext cx="7288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57612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Спасибо за внимание!</a:t>
            </a:r>
          </a:p>
        </p:txBody>
      </p:sp>
      <p:sp>
        <p:nvSpPr>
          <p:cNvPr id="20" name="Google Shape;1075;p51">
            <a:extLst>
              <a:ext uri="{FF2B5EF4-FFF2-40B4-BE49-F238E27FC236}">
                <a16:creationId xmlns:a16="http://schemas.microsoft.com/office/drawing/2014/main" id="{3E2DC88A-F4B7-2F48-8ED0-D36BBA4F038E}"/>
              </a:ext>
            </a:extLst>
          </p:cNvPr>
          <p:cNvSpPr txBox="1"/>
          <p:nvPr/>
        </p:nvSpPr>
        <p:spPr>
          <a:xfrm>
            <a:off x="1503652" y="6002003"/>
            <a:ext cx="4925018" cy="335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rPr>
              <a:t>БФ</a:t>
            </a: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rPr>
              <a:t> «Старость в радость»</a:t>
            </a: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9" name="Рисунок 3">
            <a:extLst>
              <a:ext uri="{FF2B5EF4-FFF2-40B4-BE49-F238E27FC236}">
                <a16:creationId xmlns:a16="http://schemas.microsoft.com/office/drawing/2014/main" id="{E0E7BF20-4614-BF4D-8C3E-94E7D6F6C69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alphaModFix amt="85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40" y="5914594"/>
            <a:ext cx="667014" cy="667014"/>
          </a:xfrm>
          <a:prstGeom prst="rect">
            <a:avLst/>
          </a:prstGeom>
        </p:spPr>
      </p:pic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7A25F683-2ADE-4DDF-B052-287BEA82190E}"/>
              </a:ext>
            </a:extLst>
          </p:cNvPr>
          <p:cNvGrpSpPr/>
          <p:nvPr/>
        </p:nvGrpSpPr>
        <p:grpSpPr>
          <a:xfrm>
            <a:off x="574252" y="437722"/>
            <a:ext cx="787302" cy="787302"/>
            <a:chOff x="11269689" y="5839044"/>
            <a:chExt cx="829385" cy="829385"/>
          </a:xfrm>
        </p:grpSpPr>
        <p:sp>
          <p:nvSpPr>
            <p:cNvPr id="16" name="Google Shape;112;p2">
              <a:extLst>
                <a:ext uri="{FF2B5EF4-FFF2-40B4-BE49-F238E27FC236}">
                  <a16:creationId xmlns:a16="http://schemas.microsoft.com/office/drawing/2014/main" id="{5270F83E-F90D-4713-B987-06CAD4C72513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8" name="Google Shape;113;p2">
              <a:extLst>
                <a:ext uri="{FF2B5EF4-FFF2-40B4-BE49-F238E27FC236}">
                  <a16:creationId xmlns:a16="http://schemas.microsoft.com/office/drawing/2014/main" id="{0451E372-8AAE-4264-93FF-2A8F89A0B40E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5">
            <a:extLst>
              <a:ext uri="{FF2B5EF4-FFF2-40B4-BE49-F238E27FC236}">
                <a16:creationId xmlns:a16="http://schemas.microsoft.com/office/drawing/2014/main" id="{0FCDA7F2-5A29-4B20-BB09-427AC3FD2470}"/>
              </a:ext>
            </a:extLst>
          </p:cNvPr>
          <p:cNvSpPr/>
          <p:nvPr/>
        </p:nvSpPr>
        <p:spPr>
          <a:xfrm flipV="1">
            <a:off x="435428" y="1384402"/>
            <a:ext cx="11384038" cy="45719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EDF0F2C-25E1-4CAA-9996-7750C97CE59B}"/>
              </a:ext>
            </a:extLst>
          </p:cNvPr>
          <p:cNvCxnSpPr>
            <a:cxnSpLocks/>
          </p:cNvCxnSpPr>
          <p:nvPr/>
        </p:nvCxnSpPr>
        <p:spPr>
          <a:xfrm flipV="1">
            <a:off x="435429" y="1469028"/>
            <a:ext cx="11384037" cy="1"/>
          </a:xfrm>
          <a:prstGeom prst="line">
            <a:avLst/>
          </a:prstGeom>
          <a:ln w="19050">
            <a:solidFill>
              <a:srgbClr val="57612E">
                <a:alpha val="38965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94088B-FC2E-4B31-8FAE-196E39FC301B}"/>
              </a:ext>
            </a:extLst>
          </p:cNvPr>
          <p:cNvSpPr txBox="1"/>
          <p:nvPr/>
        </p:nvSpPr>
        <p:spPr>
          <a:xfrm>
            <a:off x="1621971" y="422367"/>
            <a:ext cx="9405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ПРОГРАММА ПОВЫШЕНИЯ КВАЛИФИКАЦИИ «ОБУЧЕНИЕ ОСНОВАМ ПРЕПОДАВАНИЯ МЕТОДИКИ ОПРЕДЕЛЕНИЯ НУЖДАЕМОСТИ В УХОДЕ»</a:t>
            </a:r>
          </a:p>
        </p:txBody>
      </p:sp>
    </p:spTree>
    <p:extLst>
      <p:ext uri="{BB962C8B-B14F-4D97-AF65-F5344CB8AC3E}">
        <p14:creationId xmlns:p14="http://schemas.microsoft.com/office/powerpoint/2010/main" val="74296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419338" y="-383569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011E89-3D6F-426B-AC06-2F5A7876ED59}"/>
              </a:ext>
            </a:extLst>
          </p:cNvPr>
          <p:cNvSpPr txBox="1"/>
          <p:nvPr/>
        </p:nvSpPr>
        <p:spPr>
          <a:xfrm>
            <a:off x="1741472" y="348810"/>
            <a:ext cx="10031190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Что такое </a:t>
            </a: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супервизия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ru-RU" sz="2800" dirty="0"/>
              <a:t>Педагогическое сопровождение, предусматривающее консультирование в оказании помощи обучающегося или работающего специалиста.</a:t>
            </a:r>
          </a:p>
          <a:p>
            <a:endParaRPr lang="ru-RU" sz="2800" dirty="0"/>
          </a:p>
          <a:p>
            <a:r>
              <a:rPr lang="ru-RU" sz="2800" dirty="0"/>
              <a:t>1.  профессиональное консультирование и сопровождение специалиста, более опытным специалистом, исключающее формальный контроль и оценку;</a:t>
            </a:r>
          </a:p>
          <a:p>
            <a:pPr marL="514350" indent="-514350">
              <a:buAutoNum type="arabicPeriod" startAt="2"/>
            </a:pPr>
            <a:r>
              <a:rPr lang="ru-RU" sz="2800" dirty="0"/>
              <a:t>способ создания психологически комфортных условий для профессиональной деятельности;</a:t>
            </a:r>
          </a:p>
          <a:p>
            <a:pPr marL="514350" indent="-514350">
              <a:buAutoNum type="arabicPeriod" startAt="2"/>
            </a:pPr>
            <a:r>
              <a:rPr lang="ru-RU" sz="2800" dirty="0"/>
              <a:t> лечение "профессиональных болезней" и исправление профессиональных ошибок.</a:t>
            </a:r>
          </a:p>
        </p:txBody>
      </p:sp>
    </p:spTree>
    <p:extLst>
      <p:ext uri="{BB962C8B-B14F-4D97-AF65-F5344CB8AC3E}">
        <p14:creationId xmlns:p14="http://schemas.microsoft.com/office/powerpoint/2010/main" val="290508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419338" y="-383569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684BDD-632F-4E72-B4FA-62A3420993E2}"/>
              </a:ext>
            </a:extLst>
          </p:cNvPr>
          <p:cNvSpPr txBox="1"/>
          <p:nvPr/>
        </p:nvSpPr>
        <p:spPr>
          <a:xfrm>
            <a:off x="1471961" y="493776"/>
            <a:ext cx="104723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Проведение </a:t>
            </a: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</a:rPr>
              <a:t>супервизии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 разделяется на три этапа: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3D5492-3CA3-43CF-916D-F008D072A021}"/>
              </a:ext>
            </a:extLst>
          </p:cNvPr>
          <p:cNvSpPr txBox="1"/>
          <p:nvPr/>
        </p:nvSpPr>
        <p:spPr>
          <a:xfrm>
            <a:off x="1445679" y="1817215"/>
            <a:ext cx="10326984" cy="4540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/>
              <a:t>Анализ документов, переговоры с получателями обслуживания по телефону. Соблюдение алгоритма действий экспертов по оценке нуждаемости при определении индивидуальной потребности гражданина в социальном обслуживании, в том числе в социальных услугах по уходу. Работа проводится в ТКЦ;</a:t>
            </a:r>
          </a:p>
          <a:p>
            <a:endParaRPr lang="ru-RU" sz="2800" dirty="0"/>
          </a:p>
          <a:p>
            <a:pPr marL="457200" indent="-457200">
              <a:buAutoNum type="arabicPeriod" startAt="2"/>
            </a:pPr>
            <a:r>
              <a:rPr lang="ru-RU" sz="2800" dirty="0"/>
              <a:t>Домашние визиты для проведения интервью; 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dirty="0"/>
              <a:t>3.  Обобщение полученных результатов, подведение итогов. </a:t>
            </a:r>
          </a:p>
        </p:txBody>
      </p:sp>
    </p:spTree>
    <p:extLst>
      <p:ext uri="{BB962C8B-B14F-4D97-AF65-F5344CB8AC3E}">
        <p14:creationId xmlns:p14="http://schemas.microsoft.com/office/powerpoint/2010/main" val="12809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0" y="-276345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812CBD-E0E4-4D1D-B0E2-3B2207873C2C}"/>
              </a:ext>
            </a:extLst>
          </p:cNvPr>
          <p:cNvSpPr txBox="1"/>
          <p:nvPr/>
        </p:nvSpPr>
        <p:spPr>
          <a:xfrm>
            <a:off x="1471962" y="201168"/>
            <a:ext cx="103007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Краткая инструкция по определению индивидуальной потребности   гражданина в социальном обслуживании, в том числе в социальных услугах по уходу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4AF80F-05AC-4A70-B405-52C881AB1DE2}"/>
              </a:ext>
            </a:extLst>
          </p:cNvPr>
          <p:cNvSpPr txBox="1"/>
          <p:nvPr/>
        </p:nvSpPr>
        <p:spPr>
          <a:xfrm>
            <a:off x="969264" y="1586163"/>
            <a:ext cx="110013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Выполняет квалифицированный специалист (по социальной работе, психолог) , прошедший обучение.</a:t>
            </a:r>
          </a:p>
          <a:p>
            <a:r>
              <a:rPr lang="ru-RU" sz="2400" dirty="0"/>
              <a:t>Действует в соответствии с  алгоритмом действий эксперта по оценке нуждаемости при определении индивидуальной потребности гражданина в социальном обслуживании, в том числе в социальных услугах по уходу</a:t>
            </a:r>
          </a:p>
          <a:p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</a:rPr>
              <a:t>Опирается на:</a:t>
            </a:r>
          </a:p>
          <a:p>
            <a:r>
              <a:rPr lang="ru-RU" sz="2400" dirty="0"/>
              <a:t>1. сведения, полученные на подготовительном этапе</a:t>
            </a:r>
          </a:p>
          <a:p>
            <a:r>
              <a:rPr lang="ru-RU" sz="2400" dirty="0"/>
              <a:t>2. изучение условий проживания человека (на основном этапе)</a:t>
            </a:r>
          </a:p>
          <a:p>
            <a:r>
              <a:rPr lang="ru-RU" sz="2400" dirty="0"/>
              <a:t>3. при подборе услуг , опирается на полученную информацию</a:t>
            </a:r>
          </a:p>
          <a:p>
            <a:r>
              <a:rPr lang="ru-RU" sz="2400" dirty="0"/>
              <a:t>4. при составлении ДИПСУ учитываются индивидуальные потребности человека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Проводит оценку индивидуальной потребности гражданина 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ТОЛЬКО в месте постоянного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51836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419338" y="-383569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43583C-8CAD-4AAD-9297-915F55B9161B}"/>
              </a:ext>
            </a:extLst>
          </p:cNvPr>
          <p:cNvSpPr txBox="1"/>
          <p:nvPr/>
        </p:nvSpPr>
        <p:spPr>
          <a:xfrm>
            <a:off x="1471962" y="292608"/>
            <a:ext cx="76766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Информация о гражданах поступает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6B7EE3-C9BE-4775-8DEA-8C45EB2F16A5}"/>
              </a:ext>
            </a:extLst>
          </p:cNvPr>
          <p:cNvSpPr txBox="1"/>
          <p:nvPr/>
        </p:nvSpPr>
        <p:spPr>
          <a:xfrm>
            <a:off x="1498242" y="1273630"/>
            <a:ext cx="9565997" cy="5324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1. по каналам межведомственного взаимодействия</a:t>
            </a:r>
          </a:p>
          <a:p>
            <a:r>
              <a:rPr lang="ru-RU" sz="2400" dirty="0"/>
              <a:t>2. личного обращения (или обращения иных лиц, действующих в интересах потенциального получателя нуждающегося в социальном обслуживании, в том числе в социальных услугах по уходу</a:t>
            </a:r>
          </a:p>
          <a:p>
            <a:r>
              <a:rPr lang="ru-RU" sz="2400" dirty="0"/>
              <a:t>3. путем выявления (</a:t>
            </a:r>
            <a:r>
              <a:rPr lang="ru-RU" sz="2400" dirty="0" err="1"/>
              <a:t>подворовые</a:t>
            </a:r>
            <a:r>
              <a:rPr lang="ru-RU" sz="2400" dirty="0"/>
              <a:t> обходы, буклеты и т.д.) </a:t>
            </a:r>
          </a:p>
          <a:p>
            <a:endParaRPr lang="ru-RU" sz="2400" dirty="0"/>
          </a:p>
          <a:p>
            <a:pPr algn="ctr"/>
            <a:r>
              <a:rPr lang="ru-RU" sz="2400" dirty="0"/>
              <a:t>Процедуру определения потребности в постороннем уходе  проходят ВСЕ граждане, которые потенциально могут стать получателями социальных услуг</a:t>
            </a:r>
          </a:p>
          <a:p>
            <a:endParaRPr lang="ru-RU" sz="2400" dirty="0"/>
          </a:p>
          <a:p>
            <a:endParaRPr lang="ru-RU" sz="2400" dirty="0"/>
          </a:p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Проводится в срок не более 5 рабочих дней </a:t>
            </a:r>
          </a:p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со дня поступления первичной информации о потенциальном получателе социальных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281710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240919" y="-383569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2859A8-3E51-495D-BD65-9DF55928674D}"/>
              </a:ext>
            </a:extLst>
          </p:cNvPr>
          <p:cNvSpPr txBox="1"/>
          <p:nvPr/>
        </p:nvSpPr>
        <p:spPr>
          <a:xfrm>
            <a:off x="1828800" y="274320"/>
            <a:ext cx="7319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Работа с оценочной шкалой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160F1A-5635-40D7-9BB8-A2549BB62CD1}"/>
              </a:ext>
            </a:extLst>
          </p:cNvPr>
          <p:cNvSpPr txBox="1"/>
          <p:nvPr/>
        </p:nvSpPr>
        <p:spPr>
          <a:xfrm>
            <a:off x="1471961" y="982206"/>
            <a:ext cx="1047237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Заполнение оценочной шкалы применяется при:</a:t>
            </a:r>
          </a:p>
          <a:p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/>
              <a:t>первичной оценке потребности в постороннем уходе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/>
              <a:t>повторной (при необходимости)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/>
              <a:t>плановой (очередной), в соответствии с установленными сроками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/>
              <a:t>внеплановой при ухудшении или улучшении состояния получателя нуждающегося в социальном обслуживании, в том числе в социальных услугах по уходу</a:t>
            </a:r>
          </a:p>
        </p:txBody>
      </p:sp>
    </p:spTree>
    <p:extLst>
      <p:ext uri="{BB962C8B-B14F-4D97-AF65-F5344CB8AC3E}">
        <p14:creationId xmlns:p14="http://schemas.microsoft.com/office/powerpoint/2010/main" val="416349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0" y="-413888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50FECC-BF9A-49A0-86AA-350B1ED7699F}"/>
              </a:ext>
            </a:extLst>
          </p:cNvPr>
          <p:cNvSpPr txBox="1"/>
          <p:nvPr/>
        </p:nvSpPr>
        <p:spPr>
          <a:xfrm>
            <a:off x="1052624" y="219456"/>
            <a:ext cx="107200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ЧТО СТОИТ ОБРАТИТЬ ВНИМАНИЕ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56597A-8D97-49EB-8988-45E5CCF169AC}"/>
              </a:ext>
            </a:extLst>
          </p:cNvPr>
          <p:cNvSpPr txBox="1"/>
          <p:nvPr/>
        </p:nvSpPr>
        <p:spPr>
          <a:xfrm>
            <a:off x="903514" y="1001486"/>
            <a:ext cx="1128848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   Есть ли  ответственное лицо за определение индивидуальной потребности гражданина в ТКЦ </a:t>
            </a:r>
          </a:p>
          <a:p>
            <a:endParaRPr lang="ru-RU" sz="3200" dirty="0"/>
          </a:p>
          <a:p>
            <a:r>
              <a:rPr lang="ru-RU" sz="3200" dirty="0"/>
              <a:t>Сформирована ли команда экспертов (из сотрудников уполномоченной организации)</a:t>
            </a:r>
          </a:p>
          <a:p>
            <a:endParaRPr lang="ru-RU" sz="3200" dirty="0"/>
          </a:p>
          <a:p>
            <a:r>
              <a:rPr lang="ru-RU" sz="3200" dirty="0"/>
              <a:t>Ведется ли  сопутствующая документация в организации в соответствии с правилами </a:t>
            </a:r>
          </a:p>
          <a:p>
            <a:endParaRPr lang="ru-RU" sz="3200" dirty="0"/>
          </a:p>
          <a:p>
            <a:r>
              <a:rPr lang="ru-RU" sz="3200" dirty="0"/>
              <a:t>*Сформирована ли конфликтная комиссия</a:t>
            </a:r>
          </a:p>
        </p:txBody>
      </p:sp>
    </p:spTree>
    <p:extLst>
      <p:ext uri="{BB962C8B-B14F-4D97-AF65-F5344CB8AC3E}">
        <p14:creationId xmlns:p14="http://schemas.microsoft.com/office/powerpoint/2010/main" val="69864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1;p2">
            <a:extLst>
              <a:ext uri="{FF2B5EF4-FFF2-40B4-BE49-F238E27FC236}">
                <a16:creationId xmlns:a16="http://schemas.microsoft.com/office/drawing/2014/main" id="{6A1E4D61-49BF-3640-9553-8C18DAEEE6CC}"/>
              </a:ext>
            </a:extLst>
          </p:cNvPr>
          <p:cNvGrpSpPr/>
          <p:nvPr/>
        </p:nvGrpSpPr>
        <p:grpSpPr>
          <a:xfrm>
            <a:off x="11341324" y="6019618"/>
            <a:ext cx="629300" cy="629300"/>
            <a:chOff x="11269689" y="5839044"/>
            <a:chExt cx="829385" cy="829385"/>
          </a:xfrm>
        </p:grpSpPr>
        <p:sp>
          <p:nvSpPr>
            <p:cNvPr id="12" name="Google Shape;112;p2">
              <a:extLst>
                <a:ext uri="{FF2B5EF4-FFF2-40B4-BE49-F238E27FC236}">
                  <a16:creationId xmlns:a16="http://schemas.microsoft.com/office/drawing/2014/main" id="{613ECE7A-908D-0E4D-8D63-F98A10A367BE}"/>
                </a:ext>
              </a:extLst>
            </p:cNvPr>
            <p:cNvSpPr/>
            <p:nvPr/>
          </p:nvSpPr>
          <p:spPr>
            <a:xfrm>
              <a:off x="11269689" y="5839044"/>
              <a:ext cx="829385" cy="829385"/>
            </a:xfrm>
            <a:prstGeom prst="ellipse">
              <a:avLst/>
            </a:prstGeom>
            <a:solidFill>
              <a:srgbClr val="A8C1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3" name="Google Shape;113;p2">
              <a:extLst>
                <a:ext uri="{FF2B5EF4-FFF2-40B4-BE49-F238E27FC236}">
                  <a16:creationId xmlns:a16="http://schemas.microsoft.com/office/drawing/2014/main" id="{4B02A2B6-F43F-7344-B43F-9537F1A8850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5213" t="19307" r="52164" b="19824"/>
            <a:stretch/>
          </p:blipFill>
          <p:spPr>
            <a:xfrm>
              <a:off x="11304326" y="6062077"/>
              <a:ext cx="760109" cy="3833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: скругленные углы 4">
            <a:extLst>
              <a:ext uri="{FF2B5EF4-FFF2-40B4-BE49-F238E27FC236}">
                <a16:creationId xmlns:a16="http://schemas.microsoft.com/office/drawing/2014/main" id="{5E02F244-63B2-C34F-847A-D708673BD096}"/>
              </a:ext>
            </a:extLst>
          </p:cNvPr>
          <p:cNvSpPr/>
          <p:nvPr/>
        </p:nvSpPr>
        <p:spPr>
          <a:xfrm>
            <a:off x="419338" y="-383569"/>
            <a:ext cx="1052624" cy="2340020"/>
          </a:xfrm>
          <a:prstGeom prst="roundRect">
            <a:avLst>
              <a:gd name="adj" fmla="val 1010"/>
            </a:avLst>
          </a:prstGeom>
          <a:solidFill>
            <a:srgbClr val="E2E7B9"/>
          </a:solidFill>
          <a:ln>
            <a:noFill/>
          </a:ln>
          <a:effectLst>
            <a:outerShdw blurRad="635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4B7027-4498-4449-AED0-A1611587FC1C}"/>
              </a:ext>
            </a:extLst>
          </p:cNvPr>
          <p:cNvSpPr txBox="1"/>
          <p:nvPr/>
        </p:nvSpPr>
        <p:spPr>
          <a:xfrm>
            <a:off x="1471961" y="292608"/>
            <a:ext cx="98956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Процессы в работе ТКЦ  на которые нужно обратить внимание при проведении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супервизии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05E71F-2D07-4B67-9218-FD15D01FC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5028" y="1415144"/>
            <a:ext cx="4974771" cy="4761820"/>
          </a:xfrm>
        </p:spPr>
        <p:txBody>
          <a:bodyPr>
            <a:noAutofit/>
          </a:bodyPr>
          <a:lstStyle/>
          <a:p>
            <a:pPr marL="0" indent="0" algn="l">
              <a:spcAft>
                <a:spcPts val="100"/>
              </a:spcAft>
              <a:buClr>
                <a:schemeClr val="accent2"/>
              </a:buClr>
              <a:buSzPct val="75000"/>
              <a:buNone/>
            </a:pP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Сформирована  команды  экспертов                            </a:t>
            </a:r>
          </a:p>
          <a:p>
            <a:pPr algn="l">
              <a:spcAft>
                <a:spcPts val="100"/>
              </a:spcAft>
              <a:buClr>
                <a:schemeClr val="accent2"/>
              </a:buClr>
              <a:buSzPct val="75000"/>
            </a:pP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Есть ли практика разбора сложных случаев оценочной шкалы</a:t>
            </a:r>
          </a:p>
          <a:p>
            <a:pPr algn="l">
              <a:spcAft>
                <a:spcPts val="100"/>
              </a:spcAft>
              <a:buClr>
                <a:schemeClr val="accent2"/>
              </a:buClr>
              <a:buSzPct val="75000"/>
            </a:pP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Ведение документации:</a:t>
            </a:r>
          </a:p>
          <a:p>
            <a:pPr lvl="1" algn="l">
              <a:spcAft>
                <a:spcPts val="100"/>
              </a:spcAft>
              <a:buClr>
                <a:schemeClr val="accent2"/>
              </a:buClr>
              <a:buSzPct val="75000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Правильность ведения бланков оценочной шкалы</a:t>
            </a:r>
          </a:p>
          <a:p>
            <a:pPr lvl="1" algn="l">
              <a:spcAft>
                <a:spcPts val="100"/>
              </a:spcAft>
              <a:buClr>
                <a:schemeClr val="accent2"/>
              </a:buClr>
              <a:buSzPct val="75000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Соответствие таблицы учета</a:t>
            </a:r>
          </a:p>
          <a:p>
            <a:pPr lvl="1" algn="l">
              <a:spcAft>
                <a:spcPts val="100"/>
              </a:spcAft>
              <a:buClr>
                <a:schemeClr val="accent2"/>
              </a:buClr>
              <a:buSzPct val="75000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Журнал «обращений»</a:t>
            </a:r>
          </a:p>
          <a:p>
            <a:pPr lvl="1" algn="l">
              <a:spcAft>
                <a:spcPts val="100"/>
              </a:spcAft>
              <a:buClr>
                <a:schemeClr val="accent2"/>
              </a:buClr>
              <a:buSzPct val="75000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Журнал посещений (выполнений домашних визитов)</a:t>
            </a:r>
            <a:endParaRPr lang="ru-RU" dirty="0">
              <a:latin typeface="+mj-lt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1F4A925-1BBE-491E-BC20-BAEB99106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599" y="1568022"/>
            <a:ext cx="5619741" cy="4997369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Организован ли контроль качества определения индивидуальной потребности гражданина в социальном обслуживании, в том числе в социальных услугах по уходу в ТКЦ:</a:t>
            </a:r>
          </a:p>
          <a:p>
            <a:r>
              <a:rPr lang="ru-RU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Выезд к получателям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Анализ таблицы учета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Запрос на дополнительное обучение</a:t>
            </a:r>
          </a:p>
          <a:p>
            <a:r>
              <a:rPr lang="ru-RU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Как ТКЦ решает конфликтные ситуации? </a:t>
            </a:r>
          </a:p>
          <a:p>
            <a:endParaRPr lang="ru-RU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7376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УМК_ЦДП">
      <a:majorFont>
        <a:latin typeface="Corbel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УМК_ЦДП">
      <a:majorFont>
        <a:latin typeface="Corbel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7087</TotalTime>
  <Words>1567</Words>
  <Application>Microsoft Office PowerPoint</Application>
  <PresentationFormat>Широкоэкранный</PresentationFormat>
  <Paragraphs>170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PT Sans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 Майорова</dc:creator>
  <cp:lastModifiedBy>Михаил</cp:lastModifiedBy>
  <cp:revision>283</cp:revision>
  <dcterms:created xsi:type="dcterms:W3CDTF">2021-05-22T10:02:38Z</dcterms:created>
  <dcterms:modified xsi:type="dcterms:W3CDTF">2023-11-02T10:45:35Z</dcterms:modified>
</cp:coreProperties>
</file>