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2"/>
  </p:notesMasterIdLst>
  <p:sldIdLst>
    <p:sldId id="536" r:id="rId3"/>
    <p:sldId id="1324" r:id="rId4"/>
    <p:sldId id="1347" r:id="rId5"/>
    <p:sldId id="1354" r:id="rId6"/>
    <p:sldId id="1259" r:id="rId7"/>
    <p:sldId id="1355" r:id="rId8"/>
    <p:sldId id="619" r:id="rId9"/>
    <p:sldId id="1356" r:id="rId10"/>
    <p:sldId id="620" r:id="rId11"/>
    <p:sldId id="1357" r:id="rId12"/>
    <p:sldId id="1302" r:id="rId13"/>
    <p:sldId id="1358" r:id="rId14"/>
    <p:sldId id="1303" r:id="rId15"/>
    <p:sldId id="1359" r:id="rId16"/>
    <p:sldId id="1249" r:id="rId17"/>
    <p:sldId id="1360" r:id="rId18"/>
    <p:sldId id="1304" r:id="rId19"/>
    <p:sldId id="1361" r:id="rId20"/>
    <p:sldId id="1261" r:id="rId21"/>
    <p:sldId id="1362" r:id="rId22"/>
    <p:sldId id="1306" r:id="rId23"/>
    <p:sldId id="1363" r:id="rId24"/>
    <p:sldId id="621" r:id="rId25"/>
    <p:sldId id="1364" r:id="rId26"/>
    <p:sldId id="1263" r:id="rId27"/>
    <p:sldId id="1365" r:id="rId28"/>
    <p:sldId id="1242" r:id="rId29"/>
    <p:sldId id="1366" r:id="rId30"/>
    <p:sldId id="1262" r:id="rId31"/>
    <p:sldId id="1367" r:id="rId32"/>
    <p:sldId id="1264" r:id="rId33"/>
    <p:sldId id="1368" r:id="rId34"/>
    <p:sldId id="1307" r:id="rId35"/>
    <p:sldId id="1369" r:id="rId36"/>
    <p:sldId id="1308" r:id="rId37"/>
    <p:sldId id="1370" r:id="rId38"/>
    <p:sldId id="1254" r:id="rId39"/>
    <p:sldId id="1371" r:id="rId40"/>
    <p:sldId id="1266" r:id="rId41"/>
    <p:sldId id="1372" r:id="rId42"/>
    <p:sldId id="1267" r:id="rId43"/>
    <p:sldId id="1373" r:id="rId44"/>
    <p:sldId id="1268" r:id="rId45"/>
    <p:sldId id="1374" r:id="rId46"/>
    <p:sldId id="1269" r:id="rId47"/>
    <p:sldId id="1375" r:id="rId48"/>
    <p:sldId id="1270" r:id="rId49"/>
    <p:sldId id="1376" r:id="rId50"/>
    <p:sldId id="1309" r:id="rId51"/>
    <p:sldId id="1377" r:id="rId52"/>
    <p:sldId id="1271" r:id="rId53"/>
    <p:sldId id="1378" r:id="rId54"/>
    <p:sldId id="1310" r:id="rId55"/>
    <p:sldId id="1379" r:id="rId56"/>
    <p:sldId id="1311" r:id="rId57"/>
    <p:sldId id="1380" r:id="rId58"/>
    <p:sldId id="1276" r:id="rId59"/>
    <p:sldId id="1381" r:id="rId60"/>
    <p:sldId id="1313" r:id="rId61"/>
    <p:sldId id="1382" r:id="rId62"/>
    <p:sldId id="1340" r:id="rId63"/>
    <p:sldId id="1383" r:id="rId64"/>
    <p:sldId id="1341" r:id="rId65"/>
    <p:sldId id="1384" r:id="rId66"/>
    <p:sldId id="1342" r:id="rId67"/>
    <p:sldId id="1385" r:id="rId68"/>
    <p:sldId id="1386" r:id="rId69"/>
    <p:sldId id="1345" r:id="rId70"/>
    <p:sldId id="1339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B3702E-72DA-4096-B850-99C2D9D345E0}">
          <p14:sldIdLst>
            <p14:sldId id="536"/>
            <p14:sldId id="1324"/>
            <p14:sldId id="1347"/>
            <p14:sldId id="1354"/>
            <p14:sldId id="1259"/>
            <p14:sldId id="1355"/>
            <p14:sldId id="619"/>
            <p14:sldId id="1356"/>
            <p14:sldId id="620"/>
            <p14:sldId id="1357"/>
            <p14:sldId id="1302"/>
            <p14:sldId id="1358"/>
            <p14:sldId id="1303"/>
            <p14:sldId id="1359"/>
            <p14:sldId id="1249"/>
            <p14:sldId id="1360"/>
            <p14:sldId id="1304"/>
            <p14:sldId id="1361"/>
            <p14:sldId id="1261"/>
            <p14:sldId id="1362"/>
            <p14:sldId id="1306"/>
            <p14:sldId id="1363"/>
            <p14:sldId id="621"/>
            <p14:sldId id="1364"/>
            <p14:sldId id="1263"/>
            <p14:sldId id="1365"/>
            <p14:sldId id="1242"/>
            <p14:sldId id="1366"/>
          </p14:sldIdLst>
        </p14:section>
        <p14:section name="Блок Б" id="{0FD6456D-F685-421D-8AA1-023741566CF1}">
          <p14:sldIdLst>
            <p14:sldId id="1262"/>
            <p14:sldId id="1367"/>
            <p14:sldId id="1264"/>
            <p14:sldId id="1368"/>
            <p14:sldId id="1307"/>
            <p14:sldId id="1369"/>
            <p14:sldId id="1308"/>
            <p14:sldId id="1370"/>
            <p14:sldId id="1254"/>
            <p14:sldId id="1371"/>
            <p14:sldId id="1266"/>
            <p14:sldId id="1372"/>
            <p14:sldId id="1267"/>
            <p14:sldId id="1373"/>
            <p14:sldId id="1268"/>
            <p14:sldId id="1374"/>
            <p14:sldId id="1269"/>
            <p14:sldId id="1375"/>
          </p14:sldIdLst>
        </p14:section>
        <p14:section name="Блок В" id="{1A2972D9-56B9-4572-882F-4F30D0AA45AF}">
          <p14:sldIdLst>
            <p14:sldId id="1270"/>
            <p14:sldId id="1376"/>
            <p14:sldId id="1309"/>
            <p14:sldId id="1377"/>
            <p14:sldId id="1271"/>
            <p14:sldId id="1378"/>
            <p14:sldId id="1310"/>
            <p14:sldId id="1379"/>
            <p14:sldId id="1311"/>
            <p14:sldId id="1380"/>
            <p14:sldId id="1276"/>
            <p14:sldId id="1381"/>
            <p14:sldId id="1313"/>
            <p14:sldId id="1382"/>
            <p14:sldId id="1340"/>
            <p14:sldId id="1383"/>
            <p14:sldId id="1341"/>
            <p14:sldId id="1384"/>
            <p14:sldId id="1342"/>
            <p14:sldId id="1385"/>
            <p14:sldId id="1386"/>
            <p14:sldId id="1345"/>
            <p14:sldId id="1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а Белелюбская" initials="КБ" lastIdx="1" clrIdx="0">
    <p:extLst>
      <p:ext uri="{19B8F6BF-5375-455C-9EA6-DF929625EA0E}">
        <p15:presenceInfo xmlns:p15="http://schemas.microsoft.com/office/powerpoint/2012/main" userId="S::k.belelubskaya@starikam.org::60ba851e-dddc-48db-b96b-e51c4296040d" providerId="AD"/>
      </p:ext>
    </p:extLst>
  </p:cmAuthor>
  <p:cmAuthor id="2" name="Лилия Майорова" initials="ЛМ" lastIdx="1" clrIdx="1">
    <p:extLst>
      <p:ext uri="{19B8F6BF-5375-455C-9EA6-DF929625EA0E}">
        <p15:presenceInfo xmlns:p15="http://schemas.microsoft.com/office/powerpoint/2012/main" userId="S::l.mayorova@starikam.org::377cd0e8-f6e6-48f9-b85f-e4745ceba336" providerId="AD"/>
      </p:ext>
    </p:extLst>
  </p:cmAuthor>
  <p:cmAuthor id="3" name="user" initials="u" lastIdx="1" clrIdx="2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4"/>
    <a:srgbClr val="6D8026"/>
    <a:srgbClr val="FFFFFF"/>
    <a:srgbClr val="616161"/>
    <a:srgbClr val="FFFBED"/>
    <a:srgbClr val="F7D8AF"/>
    <a:srgbClr val="E2E7B9"/>
    <a:srgbClr val="EC8412"/>
    <a:srgbClr val="FFFFF7"/>
    <a:srgbClr val="FFF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0476" autoAdjust="0"/>
  </p:normalViewPr>
  <p:slideViewPr>
    <p:cSldViewPr snapToGrid="0">
      <p:cViewPr varScale="1">
        <p:scale>
          <a:sx n="61" d="100"/>
          <a:sy n="61" d="100"/>
        </p:scale>
        <p:origin x="8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55993-EE9E-42AB-B75F-C86458E87D92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F05CC-CCA7-43A8-AE94-565552667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0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05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0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9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9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0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97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04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185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49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6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5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92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327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344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66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1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Нужна ли биография? На каком этапе заполняем?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37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Нужна ли биография? На каком этапе заполняем?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644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644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0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9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46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54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33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Нужна ли биография? На каком этапе заполняем?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90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Нужна ли биография? На каком этапе заполняем?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77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342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78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38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88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0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798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169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990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05CC-CCA7-43A8-AE94-5655526678B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0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0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6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5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0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Недееспособный - только если на основании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F05CC-CCA7-43A8-AE94-5655526678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1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3D61-FB51-4855-84F1-5DF0FE36D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C6F4B-6120-4C9A-9237-8D4526586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FA49E-C90B-4018-B0CF-70EE7DC9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8D8C2-7942-4AA8-94A0-86E834CA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BC4B8-D279-4C56-965E-33B70FC5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17C2E-0405-4513-96C6-40B211AF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4B5126-2E88-4DD0-831D-5C01895D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00D49-AA32-4520-B507-01E26216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25C0E-44FA-4450-82A1-699AEC04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1742C-FC7D-4F7B-9C46-A3263D15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7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6E738B-13FA-48DE-BBB0-D72C4A70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44B4F-48C5-47E0-A165-985BC9E73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F31FA-ACE5-493C-BC97-AF797D39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400C78-B64F-40B6-B32D-1131127E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C3891-AF85-4FEA-A5CA-17728AF4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9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3D61-FB51-4855-84F1-5DF0FE36D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4C6F4B-6120-4C9A-9237-8D4526586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FA49E-C90B-4018-B0CF-70EE7DC9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8D8C2-7942-4AA8-94A0-86E834CA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BC4B8-D279-4C56-965E-33B70FC5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5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6B069-E33E-44DF-8E81-ECB62F1A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E1EA0-D2D8-46F4-84C7-A1270F3D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E85C8-3908-44DC-A63E-BF171E09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F8A0D-9E4E-40DE-A49C-54B7FF96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464B1-1563-41EB-8356-1DE5C490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75EB4-1ECA-4ED2-9E85-EA61A883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EFE1A-4AAB-4C13-B309-9463AFEF2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71071-5BBA-4D50-BA73-185198C1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49C5A-BBFB-4760-ACC5-54731B8E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E4A10-7569-4822-BBDF-F911501B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93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3A647-961D-44F1-8CAF-E9B8A77F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9C72-F958-43DC-98A2-34C846339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B102BF-3B52-4218-A901-0DC52C57A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C395D8-4901-47D4-A4DB-40BA9149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B008E-9C81-4653-8FDE-9874E551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EF8D3-5B16-46F9-9DAD-FB6CFAA6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9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0A6C1-5646-4BAF-96B8-065543C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7955F0-4461-42F9-BB45-255EBBF30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0FFC9-0468-4391-94FF-C80B74D03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5A6E05-D8D3-4755-A330-AB15D6C7E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F311A-0EFB-45BB-A7CA-2F4DA5A1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224F08-4F76-4F7D-A9EF-181B76E8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DCB08B-F958-4A79-B479-ACC600D8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7E334A-07C1-42BB-9462-5D87BDBE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10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64B76-C2D2-4149-BB50-6A4120AC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9781A0-C2FC-4AE1-9EE9-CD0037A8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A2D924-006B-4DE9-AB00-B3FE9764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A3E7E1-9E8B-4ED7-8118-575BF462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5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742A56-9821-4084-8064-81FD5E50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192ED0-4B6E-4550-AD6C-97BFE690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49AC2F-CAAA-45AA-8401-D99F57CA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263D4-AB98-4CFE-8C09-0F0F0B9C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820AC-8565-42B9-9214-93282FA3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7FE79-464E-4355-9352-EEE66159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1D56A-2440-4CC0-B254-801BDD0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52AC5-745F-4939-9380-BEE1A18A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0B76E-BDE2-4737-BA20-A3B8F4DD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6B069-E33E-44DF-8E81-ECB62F1A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E1EA0-D2D8-46F4-84C7-A1270F3D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E85C8-3908-44DC-A63E-BF171E09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F8A0D-9E4E-40DE-A49C-54B7FF96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464B1-1563-41EB-8356-1DE5C490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0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7D81A-14CE-43A9-B4BC-568F7104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FE28E5-7D4D-43BB-B94D-12A7D97B5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A1467B-D1CB-4861-9E39-A765B9B28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CD999-B59B-4102-9E2B-5F94DFBC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6988B-7FAA-448A-8D32-8D19DE57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B3324-14DF-4F0F-A7C9-5F9D3DE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95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17C2E-0405-4513-96C6-40B211AF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4B5126-2E88-4DD0-831D-5C01895D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00D49-AA32-4520-B507-01E26216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25C0E-44FA-4450-82A1-699AEC04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1742C-FC7D-4F7B-9C46-A3263D15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5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6E738B-13FA-48DE-BBB0-D72C4A70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44B4F-48C5-47E0-A165-985BC9E73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F31FA-ACE5-493C-BC97-AF797D39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400C78-B64F-40B6-B32D-1131127E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5C3891-AF85-4FEA-A5CA-17728AF4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75EB4-1ECA-4ED2-9E85-EA61A883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4EFE1A-4AAB-4C13-B309-9463AFEF2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71071-5BBA-4D50-BA73-185198C1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49C5A-BBFB-4760-ACC5-54731B8E3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E4A10-7569-4822-BBDF-F911501B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3A647-961D-44F1-8CAF-E9B8A77F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99C72-F958-43DC-98A2-34C846339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B102BF-3B52-4218-A901-0DC52C57A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C395D8-4901-47D4-A4DB-40BA9149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8B008E-9C81-4653-8FDE-9874E551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2EF8D3-5B16-46F9-9DAD-FB6CFAA6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0A6C1-5646-4BAF-96B8-065543C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7955F0-4461-42F9-BB45-255EBBF30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0FFC9-0468-4391-94FF-C80B74D03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5A6E05-D8D3-4755-A330-AB15D6C7E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F311A-0EFB-45BB-A7CA-2F4DA5A1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224F08-4F76-4F7D-A9EF-181B76E8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DCB08B-F958-4A79-B479-ACC600D8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7E334A-07C1-42BB-9462-5D87BDBE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2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64B76-C2D2-4149-BB50-6A4120AC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9781A0-C2FC-4AE1-9EE9-CD0037A8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A2D924-006B-4DE9-AB00-B3FE9764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A3E7E1-9E8B-4ED7-8118-575BF462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6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742A56-9821-4084-8064-81FD5E503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192ED0-4B6E-4550-AD6C-97BFE690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49AC2F-CAAA-45AA-8401-D99F57CA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9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263D4-AB98-4CFE-8C09-0F0F0B9C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820AC-8565-42B9-9214-93282FA3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F7FE79-464E-4355-9352-EEE66159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31D56A-2440-4CC0-B254-801BDD0E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52AC5-745F-4939-9380-BEE1A18A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30B76E-BDE2-4737-BA20-A3B8F4DD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5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7D81A-14CE-43A9-B4BC-568F7104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FE28E5-7D4D-43BB-B94D-12A7D97B5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A1467B-D1CB-4861-9E39-A765B9B28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CD999-B59B-4102-9E2B-5F94DFBC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6988B-7FAA-448A-8D32-8D19DE57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AB3324-14DF-4F0F-A7C9-5F9D3DE9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ABD95-CFC0-45C1-925D-E6EF1021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285C9-9CD1-45DE-B7BF-4602143E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4462F-AB56-4B46-A499-637ED36AC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92653-09EF-4CE0-A0E4-463D2683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1CFC8-3665-4086-AE5B-88F27EC2D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4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ABD95-CFC0-45C1-925D-E6EF1021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8285C9-9CD1-45DE-B7BF-4602143E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4462F-AB56-4B46-A499-637ED36AC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26C6-16FE-4EB5-B930-75F2A44DAEB0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92653-09EF-4CE0-A0E4-463D2683E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1CFC8-3665-4086-AE5B-88F27EC2D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D29B-A509-4DE6-943C-1210BB367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2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5">
            <a:extLst>
              <a:ext uri="{FF2B5EF4-FFF2-40B4-BE49-F238E27FC236}">
                <a16:creationId xmlns:a16="http://schemas.microsoft.com/office/drawing/2014/main" id="{D42622CA-9C1A-4639-B4EA-FDACA9F9373F}"/>
              </a:ext>
            </a:extLst>
          </p:cNvPr>
          <p:cNvSpPr/>
          <p:nvPr/>
        </p:nvSpPr>
        <p:spPr>
          <a:xfrm flipV="1">
            <a:off x="435428" y="1384402"/>
            <a:ext cx="11384038" cy="45719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B609E726-AAFD-4880-AD4E-4797CDA85F40}"/>
              </a:ext>
            </a:extLst>
          </p:cNvPr>
          <p:cNvCxnSpPr>
            <a:cxnSpLocks/>
          </p:cNvCxnSpPr>
          <p:nvPr/>
        </p:nvCxnSpPr>
        <p:spPr>
          <a:xfrm flipV="1">
            <a:off x="435429" y="1469028"/>
            <a:ext cx="11384037" cy="1"/>
          </a:xfrm>
          <a:prstGeom prst="line">
            <a:avLst/>
          </a:prstGeom>
          <a:ln w="19050">
            <a:solidFill>
              <a:srgbClr val="57612E">
                <a:alpha val="3896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74E24AAC-FE33-4249-B8E0-93B1045D24CF}"/>
              </a:ext>
            </a:extLst>
          </p:cNvPr>
          <p:cNvSpPr/>
          <p:nvPr/>
        </p:nvSpPr>
        <p:spPr>
          <a:xfrm flipH="1">
            <a:off x="15956" y="-63743"/>
            <a:ext cx="11847461" cy="6858000"/>
          </a:xfrm>
          <a:prstGeom prst="rect">
            <a:avLst/>
          </a:prstGeom>
          <a:gradFill flip="none" rotWithShape="1">
            <a:gsLst>
              <a:gs pos="27000">
                <a:srgbClr val="FFFAEC">
                  <a:alpha val="26000"/>
                </a:srgbClr>
              </a:gs>
              <a:gs pos="58000">
                <a:srgbClr val="FFFAEC">
                  <a:alpha val="29000"/>
                </a:srgbClr>
              </a:gs>
              <a:gs pos="0">
                <a:srgbClr val="FAF9E4">
                  <a:alpha val="0"/>
                </a:srgbClr>
              </a:gs>
              <a:gs pos="0">
                <a:srgbClr val="FFFAEC">
                  <a:alpha val="0"/>
                </a:srgbClr>
              </a:gs>
              <a:gs pos="97000">
                <a:srgbClr val="FFFA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DB904EDC-4A5C-4E18-AD52-0BF7CD56A3AC}"/>
              </a:ext>
            </a:extLst>
          </p:cNvPr>
          <p:cNvSpPr/>
          <p:nvPr/>
        </p:nvSpPr>
        <p:spPr>
          <a:xfrm>
            <a:off x="10882012" y="-125789"/>
            <a:ext cx="1279725" cy="6982092"/>
          </a:xfrm>
          <a:prstGeom prst="rect">
            <a:avLst/>
          </a:prstGeom>
          <a:gradFill flip="none" rotWithShape="1">
            <a:gsLst>
              <a:gs pos="42000">
                <a:srgbClr val="FFFAEC">
                  <a:alpha val="62445"/>
                </a:srgbClr>
              </a:gs>
              <a:gs pos="0">
                <a:srgbClr val="FFFAEC">
                  <a:alpha val="0"/>
                </a:srgbClr>
              </a:gs>
              <a:gs pos="97000">
                <a:srgbClr val="FFFA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grpSp>
        <p:nvGrpSpPr>
          <p:cNvPr id="21" name="Google Shape;111;p2">
            <a:extLst>
              <a:ext uri="{FF2B5EF4-FFF2-40B4-BE49-F238E27FC236}">
                <a16:creationId xmlns:a16="http://schemas.microsoft.com/office/drawing/2014/main" id="{6C93A974-DF33-41A5-9A14-45505F7DB93A}"/>
              </a:ext>
            </a:extLst>
          </p:cNvPr>
          <p:cNvGrpSpPr/>
          <p:nvPr/>
        </p:nvGrpSpPr>
        <p:grpSpPr>
          <a:xfrm>
            <a:off x="210059" y="268622"/>
            <a:ext cx="787302" cy="787302"/>
            <a:chOff x="11269689" y="5839044"/>
            <a:chExt cx="829385" cy="829385"/>
          </a:xfrm>
        </p:grpSpPr>
        <p:sp>
          <p:nvSpPr>
            <p:cNvPr id="22" name="Google Shape;112;p2">
              <a:extLst>
                <a:ext uri="{FF2B5EF4-FFF2-40B4-BE49-F238E27FC236}">
                  <a16:creationId xmlns:a16="http://schemas.microsoft.com/office/drawing/2014/main" id="{3D12A874-5EC6-453B-B45B-56F0C5A19A82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23" name="Google Shape;113;p2">
              <a:extLst>
                <a:ext uri="{FF2B5EF4-FFF2-40B4-BE49-F238E27FC236}">
                  <a16:creationId xmlns:a16="http://schemas.microsoft.com/office/drawing/2014/main" id="{82D38295-C9D7-4116-BCEF-9956E76284D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EA5527-6B37-4DA5-A538-68D5EB28AA1C}"/>
              </a:ext>
            </a:extLst>
          </p:cNvPr>
          <p:cNvSpPr txBox="1"/>
          <p:nvPr/>
        </p:nvSpPr>
        <p:spPr>
          <a:xfrm>
            <a:off x="435427" y="1383456"/>
            <a:ext cx="10800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3200" b="1" dirty="0">
              <a:solidFill>
                <a:srgbClr val="57612E"/>
              </a:solidFill>
              <a:latin typeface="Corbel"/>
            </a:endParaRPr>
          </a:p>
          <a:p>
            <a:pPr>
              <a:defRPr/>
            </a:pPr>
            <a:r>
              <a:rPr lang="ru-RU" sz="3600" b="1" dirty="0">
                <a:solidFill>
                  <a:srgbClr val="57612E"/>
                </a:solidFill>
                <a:latin typeface="+mj-lt"/>
              </a:rPr>
              <a:t>«2.2.2. Подготовка визита к гражданину, у которого выявлены обстоятельства, которые ухудшают или могут ухудшить условия его жизнедеятельности»</a:t>
            </a:r>
          </a:p>
          <a:p>
            <a:pPr>
              <a:defRPr/>
            </a:pPr>
            <a:r>
              <a:rPr lang="ru-RU" sz="2800" b="1" dirty="0">
                <a:solidFill>
                  <a:srgbClr val="57612E"/>
                </a:solidFill>
                <a:latin typeface="+mj-lt"/>
              </a:rPr>
              <a:t>                                                  Практическое занятие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DB56B-B093-13AF-8049-22AF74F10B73}"/>
              </a:ext>
            </a:extLst>
          </p:cNvPr>
          <p:cNvSpPr txBox="1"/>
          <p:nvPr/>
        </p:nvSpPr>
        <p:spPr>
          <a:xfrm>
            <a:off x="1030241" y="390544"/>
            <a:ext cx="11161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ПРОГРАММА ПОВЫШЕНИЯ КВАЛИФИКАЦИИ </a:t>
            </a:r>
            <a:r>
              <a:rPr lang="ru-RU" sz="1400" dirty="0"/>
              <a:t>«ЭКСПЕРТНАЯ ДЕЯТЕЛЬНОСТЬ ПО ОПРЕДЕЛЕНИЮ ИНДИВИДУАЛЬНОЙ ПОТРЕБНОСТИ ГРАЖДАН В СОЦИАЛЬНОМ ОБСЛУЖИВАНИИ, В ТОМ ЧИСЛЕ В СОЦИАЛЬНЫХ УСЛУГАХ ПО УХОДУ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»</a:t>
            </a:r>
            <a:endParaRPr lang="ru-RU" sz="1400" dirty="0"/>
          </a:p>
        </p:txBody>
      </p:sp>
      <p:sp>
        <p:nvSpPr>
          <p:cNvPr id="24" name="Google Shape;1075;p51">
            <a:extLst>
              <a:ext uri="{FF2B5EF4-FFF2-40B4-BE49-F238E27FC236}">
                <a16:creationId xmlns:a16="http://schemas.microsoft.com/office/drawing/2014/main" id="{89454BC2-8079-4D30-97A5-450EBF1F5713}"/>
              </a:ext>
            </a:extLst>
          </p:cNvPr>
          <p:cNvSpPr txBox="1"/>
          <p:nvPr/>
        </p:nvSpPr>
        <p:spPr>
          <a:xfrm>
            <a:off x="315778" y="5746506"/>
            <a:ext cx="4672450" cy="8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2200"/>
              </a:lnSpc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tx1">
                    <a:alpha val="71387"/>
                  </a:schemeClr>
                </a:solidFill>
                <a:latin typeface="Corbel"/>
              </a:rPr>
              <a:t>Майорова Л.А.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1387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lvl="0">
              <a:lnSpc>
                <a:spcPts val="2200"/>
              </a:lnSpc>
              <a:spcAft>
                <a:spcPts val="600"/>
              </a:spcAft>
              <a:defRPr/>
            </a:pPr>
            <a:r>
              <a:rPr lang="ru-RU" altLang="ru-RU" sz="2000" b="1" dirty="0">
                <a:solidFill>
                  <a:schemeClr val="tx1">
                    <a:alpha val="71387"/>
                  </a:schemeClr>
                </a:solidFill>
                <a:latin typeface="Corbel"/>
              </a:rPr>
              <a:t>Э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alpha val="71387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ксперт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71387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БФ «Старость в радость»</a:t>
            </a:r>
            <a:r>
              <a:rPr lang="ru-RU" sz="2000" b="1" dirty="0">
                <a:solidFill>
                  <a:schemeClr val="tx1">
                    <a:alpha val="71387"/>
                  </a:schemeClr>
                </a:solidFill>
                <a:latin typeface="Corbel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alpha val="71387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9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04799" y="-156117"/>
            <a:ext cx="1332615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E690CC-FA0E-497F-A0AF-BF4C61D16AFB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7182DD-804A-DE80-9235-DE9E22E53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52" y="629118"/>
            <a:ext cx="9753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5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41745" y="-156117"/>
            <a:ext cx="129567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F16A5-EA2B-4FC1-8BDB-346AA9B79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73" y="1208689"/>
            <a:ext cx="9720932" cy="46491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EBA0BB-9C84-40CB-BDBF-8DAD8A2C84E2}"/>
              </a:ext>
            </a:extLst>
          </p:cNvPr>
          <p:cNvSpPr/>
          <p:nvPr/>
        </p:nvSpPr>
        <p:spPr>
          <a:xfrm>
            <a:off x="647046" y="188205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92866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41745" y="-156117"/>
            <a:ext cx="129567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EBA0BB-9C84-40CB-BDBF-8DAD8A2C84E2}"/>
              </a:ext>
            </a:extLst>
          </p:cNvPr>
          <p:cNvSpPr/>
          <p:nvPr/>
        </p:nvSpPr>
        <p:spPr>
          <a:xfrm>
            <a:off x="647046" y="188205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ABE88-03B3-6B58-19E2-0FD3BFC9E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29" y="540133"/>
            <a:ext cx="98012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7B68F9-7751-8DFA-0492-1C6FC9F3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42" y="849039"/>
            <a:ext cx="9219456" cy="54647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3195C8-33EB-42DE-91C2-EC4224C63237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97494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3195C8-33EB-42DE-91C2-EC4224C63237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F85D8E-113B-F209-9EEF-27C2D7970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90" y="524017"/>
            <a:ext cx="97345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8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762F46-D6B7-2185-15F8-3EC88F101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1066157"/>
            <a:ext cx="9734550" cy="4476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F0DEE0-1E54-4AEF-A747-E84852907182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13A0A9A-F4FB-40D1-B6A2-0377DDF7C281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910469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8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F0DEE0-1E54-4AEF-A747-E84852907182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13A0A9A-F4FB-40D1-B6A2-0377DDF7C281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2293A-A81F-A142-B869-A5454BD91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5" y="1047750"/>
            <a:ext cx="97821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8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4BD9B-C9F2-F4F0-43CC-90CC19C8F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4" y="536325"/>
            <a:ext cx="9008338" cy="6112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51EC884-28EE-46F7-8478-7BB5B06740CA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03A166-5C28-486C-AA65-4DA373BAA10C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20877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8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51EC884-28EE-46F7-8478-7BB5B06740CA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03A166-5C28-486C-AA65-4DA373BAA10C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A6A3D-AE40-6EE0-6570-378739743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90" y="0"/>
            <a:ext cx="890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0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50981" y="-156117"/>
            <a:ext cx="1286433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61307-0BC0-76F9-59A3-0192FF62C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54" y="472966"/>
            <a:ext cx="9661787" cy="60067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97C07A-59F9-4116-B955-BC9E2C3A60A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427130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274321" y="-156117"/>
            <a:ext cx="107696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6BA109-0743-739A-C966-0A9CECFB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14" y="346841"/>
            <a:ext cx="9716385" cy="1343847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sz="3600" b="1" dirty="0">
                <a:solidFill>
                  <a:srgbClr val="6D8026"/>
                </a:solidFill>
              </a:rPr>
              <a:t>Информация, уточненная у гражданина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F035EA-7130-6167-A262-8D37187E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0" y="1545021"/>
            <a:ext cx="10092559" cy="463194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Петрова Василиса  Викторовна 1940 г.р., живет в г. Калининграде, в двухкомнатной квартире с балконом (74,8 кв. м) на 3 этаже . Имеет высшее образование (педагог) Площадь личной комнаты 32,5 </a:t>
            </a:r>
            <a:r>
              <a:rPr lang="ru-RU" dirty="0" err="1"/>
              <a:t>кв.м</a:t>
            </a:r>
            <a:endParaRPr lang="ru-RU" dirty="0"/>
          </a:p>
          <a:p>
            <a:r>
              <a:rPr lang="ru-RU" dirty="0"/>
              <a:t>Есть инвалидность 2 группа(общее заболевание) с 2018г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ИПРА– не пересмотрена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>ТСР: в 2018г  по ИПРА получила ходунки. </a:t>
            </a:r>
          </a:p>
          <a:p>
            <a:r>
              <a:rPr lang="ru-RU" dirty="0"/>
              <a:t>Сын- Петров Владимир Иванович</a:t>
            </a:r>
          </a:p>
          <a:p>
            <a:r>
              <a:rPr lang="ru-RU" dirty="0"/>
              <a:t>Дочь- Клейман Мария Ивановна -помогает с (оплатой коммунальных платежей)</a:t>
            </a:r>
          </a:p>
          <a:p>
            <a:r>
              <a:rPr lang="ru-RU" dirty="0"/>
              <a:t>Знакомая – Долгих Светлана Игоревна помогает с купанием, стиркой, приготовлением пищи в те дни,  когда приходит вынос бытовых отходов , контейнер расположен примерно в 100 м от дома.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222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50981" y="-156117"/>
            <a:ext cx="1286433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97C07A-59F9-4116-B955-BC9E2C3A60A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8B476-A0C5-8600-7685-CB382E947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8" y="23812"/>
            <a:ext cx="98583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3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8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CA14DA-6F80-49E4-BACC-D355AEB80F2E}"/>
              </a:ext>
            </a:extLst>
          </p:cNvPr>
          <p:cNvSpPr/>
          <p:nvPr/>
        </p:nvSpPr>
        <p:spPr>
          <a:xfrm>
            <a:off x="6096000" y="1743740"/>
            <a:ext cx="6214946" cy="5673346"/>
          </a:xfrm>
          <a:prstGeom prst="rect">
            <a:avLst/>
          </a:prstGeom>
          <a:solidFill>
            <a:srgbClr val="E2E7B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92A70-1B19-DE2E-8ABD-BC8675775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7" y="806343"/>
            <a:ext cx="9113091" cy="56733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E4F1357-BC29-465D-9387-FD3453C123AD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2DF95E-6FC3-4094-A07C-99FDBA17A56C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07009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8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E4F1357-BC29-465D-9387-FD3453C123AD}"/>
              </a:ext>
            </a:extLst>
          </p:cNvPr>
          <p:cNvSpPr/>
          <p:nvPr/>
        </p:nvSpPr>
        <p:spPr>
          <a:xfrm>
            <a:off x="323273" y="-156117"/>
            <a:ext cx="131414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2DF95E-6FC3-4094-A07C-99FDBA17A56C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C74021-3C1B-81B6-A68D-C11650C23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2" y="628792"/>
            <a:ext cx="98298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97164" y="-156117"/>
            <a:ext cx="1154546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C0D5D8-57D8-4D4B-9D97-6B153BE1B8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64" y="2254533"/>
            <a:ext cx="4405989" cy="44059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4520E0-FD10-2484-6D04-EF40BFBAB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24" y="1061545"/>
            <a:ext cx="9657400" cy="4986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EA8CD4-8859-4EF7-BB52-301F9FEEE10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03871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97164" y="-156117"/>
            <a:ext cx="1154546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C0D5D8-57D8-4D4B-9D97-6B153BE1B8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64" y="2254533"/>
            <a:ext cx="4405989" cy="44059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EA8CD4-8859-4EF7-BB52-301F9FEEE10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91F2F1-11CC-6623-7356-4EC0042F8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15" y="883420"/>
            <a:ext cx="97345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9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78691" y="-156117"/>
            <a:ext cx="1258724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C0D5D8-57D8-4D4B-9D97-6B153BE1B8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64" y="2254533"/>
            <a:ext cx="4405989" cy="44059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BCD99-47F9-03B6-DB83-928E53216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96" y="746234"/>
            <a:ext cx="9651345" cy="56736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7DCB42-2606-44C3-9FD9-803636336324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92903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78691" y="-156117"/>
            <a:ext cx="1258724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7DCB42-2606-44C3-9FD9-803636336324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41B9E-E76C-6392-8738-44DE9EEA2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5" y="0"/>
            <a:ext cx="8808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7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3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DBC426-4CCE-428E-B359-38CD726EACF8}"/>
              </a:ext>
            </a:extLst>
          </p:cNvPr>
          <p:cNvSpPr/>
          <p:nvPr/>
        </p:nvSpPr>
        <p:spPr>
          <a:xfrm>
            <a:off x="419338" y="-383569"/>
            <a:ext cx="1052624" cy="1870642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8321C3-BA54-1965-1439-AAC0D3370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10" y="136634"/>
            <a:ext cx="8501235" cy="67213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EF9B26-E2CB-44AE-A867-FEB1E645675A}"/>
              </a:ext>
            </a:extLst>
          </p:cNvPr>
          <p:cNvSpPr/>
          <p:nvPr/>
        </p:nvSpPr>
        <p:spPr>
          <a:xfrm>
            <a:off x="613984" y="218597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193127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3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291CF47E-66FA-44A1-8B58-D075F6CEC811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58845955-9EAE-4117-9E3E-852DF46FB1AA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72BA377F-28CF-4168-984C-44D59E64F4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DBC426-4CCE-428E-B359-38CD726EACF8}"/>
              </a:ext>
            </a:extLst>
          </p:cNvPr>
          <p:cNvSpPr/>
          <p:nvPr/>
        </p:nvSpPr>
        <p:spPr>
          <a:xfrm>
            <a:off x="419338" y="-383569"/>
            <a:ext cx="1052624" cy="1870642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EF9B26-E2CB-44AE-A867-FEB1E645675A}"/>
              </a:ext>
            </a:extLst>
          </p:cNvPr>
          <p:cNvSpPr/>
          <p:nvPr/>
        </p:nvSpPr>
        <p:spPr>
          <a:xfrm>
            <a:off x="613984" y="218597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0CFE78-6A52-7480-F338-8DDA95ED6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43" y="0"/>
            <a:ext cx="8895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41745" y="-156117"/>
            <a:ext cx="129567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B2BDE-8FD8-CD4E-2A8C-983FAA843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15" y="429830"/>
            <a:ext cx="8353695" cy="62190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2EF4A-3CB6-41D1-959A-AC8B69F0329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9350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181740" y="-198286"/>
            <a:ext cx="107950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6BA109-0743-739A-C966-0A9CECFB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14" y="346841"/>
            <a:ext cx="9716385" cy="1343847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sz="3600" b="1" dirty="0">
                <a:solidFill>
                  <a:srgbClr val="6D8026"/>
                </a:solidFill>
              </a:rPr>
              <a:t>Информация, уточненная у гражданина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F035EA-7130-6167-A262-8D37187E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0" y="1545021"/>
            <a:ext cx="10443080" cy="463194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Доступность жилого помещения- есть пандус у подъезда, домофон, лифт. </a:t>
            </a:r>
          </a:p>
          <a:p>
            <a:r>
              <a:rPr lang="ru-RU" b="1" dirty="0"/>
              <a:t>Удаленность –на расстоянии от:</a:t>
            </a:r>
          </a:p>
          <a:p>
            <a:pPr marL="0" indent="0">
              <a:buNone/>
            </a:pPr>
            <a:r>
              <a:rPr lang="ru-RU" dirty="0"/>
              <a:t>-поликлиники- 1200,- аптеки- 700 , магазина- 500, остановки общественного транспорта- 300, центра социального обслуживания – 800, почтового отделения-500 , банка- 1000, организации бытового обслуживания – 500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Есть мобильный телефон без выхода в интернет. </a:t>
            </a:r>
          </a:p>
          <a:p>
            <a:r>
              <a:rPr lang="ru-RU" dirty="0"/>
              <a:t>Бытовые отходы необходимо выносить в специально отведенный контейнер на улицу .</a:t>
            </a:r>
          </a:p>
          <a:p>
            <a:r>
              <a:rPr lang="ru-RU" dirty="0"/>
              <a:t>Имеется потребность в социальном сопровождении (получение консультации хирурга, пересмотре ИПРА )</a:t>
            </a:r>
          </a:p>
          <a:p>
            <a:pPr marL="0" indent="0">
              <a:buNone/>
            </a:pPr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707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41745" y="-156117"/>
            <a:ext cx="129567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C2EF4A-3CB6-41D1-959A-AC8B69F0329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EBA9C-2C34-F04E-166C-CC15D9683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13" y="0"/>
            <a:ext cx="8649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69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415636" y="-156117"/>
            <a:ext cx="108989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5F40A2-58F4-8E7A-074E-AB4CEDF67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5" y="98739"/>
            <a:ext cx="9235858" cy="66605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58ABD6-73CB-4B65-9A2A-EF893B5CEC31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992659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415636" y="-156117"/>
            <a:ext cx="1089892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58ABD6-73CB-4B65-9A2A-EF893B5CEC31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ED0465-AAE4-0128-CB1E-97C2FD5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51" y="1125"/>
            <a:ext cx="9374114" cy="66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93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286327" y="-156117"/>
            <a:ext cx="1089891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DC211-AF95-4C2F-E8DC-713D14529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399393"/>
            <a:ext cx="9469820" cy="6249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7CE40C-2469-4ADC-A7FF-7EA4D9EFEC96}"/>
              </a:ext>
            </a:extLst>
          </p:cNvPr>
          <p:cNvSpPr/>
          <p:nvPr/>
        </p:nvSpPr>
        <p:spPr>
          <a:xfrm>
            <a:off x="499606" y="399393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12673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286327" y="-156117"/>
            <a:ext cx="1089891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7CE40C-2469-4ADC-A7FF-7EA4D9EFEC96}"/>
              </a:ext>
            </a:extLst>
          </p:cNvPr>
          <p:cNvSpPr/>
          <p:nvPr/>
        </p:nvSpPr>
        <p:spPr>
          <a:xfrm>
            <a:off x="499606" y="399393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6D97A-1CC6-9CA6-BCF7-4A701F773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05" y="285750"/>
            <a:ext cx="9906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45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23273" y="-156117"/>
            <a:ext cx="1173018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AFF914-335C-F8DB-01D1-CEB8AA90C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5" y="588884"/>
            <a:ext cx="9404444" cy="60600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B77376-A6DC-439A-AA60-91BAC8944D63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367286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23273" y="-156117"/>
            <a:ext cx="1173018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B77376-A6DC-439A-AA60-91BAC8944D63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F2840-6596-C3DD-4AD9-A5D97D8C9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05" y="300366"/>
            <a:ext cx="97536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8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ED3AB2-A9D4-D39A-7060-7F1AE7B6A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0" y="241738"/>
            <a:ext cx="8849709" cy="66162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5B6669-84A6-447F-AE5F-1CD3136C6D0D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027923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5B6669-84A6-447F-AE5F-1CD3136C6D0D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DD2DD-78D6-32BF-E1D6-DF4BB0A52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82" y="168166"/>
            <a:ext cx="8400036" cy="64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B7D3C3-89F6-71F8-1886-65EAA31F5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83" y="2081048"/>
            <a:ext cx="9354592" cy="2810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834AFE-0063-4078-89A1-E462BBEECEC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33713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264160" y="-198286"/>
            <a:ext cx="997080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06BA109-0743-739A-C966-0A9CECFB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414" y="346841"/>
            <a:ext cx="9716385" cy="1343847"/>
          </a:xfrm>
        </p:spPr>
        <p:txBody>
          <a:bodyPr/>
          <a:lstStyle/>
          <a:p>
            <a:r>
              <a:rPr lang="ru-RU" dirty="0"/>
              <a:t>   </a:t>
            </a:r>
            <a:r>
              <a:rPr lang="ru-RU" sz="3600" b="1" dirty="0">
                <a:solidFill>
                  <a:srgbClr val="6D8026"/>
                </a:solidFill>
              </a:rPr>
              <a:t>Информация, уточненная у гражданина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F035EA-7130-6167-A262-8D37187E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0" y="1545021"/>
            <a:ext cx="10092559" cy="4631942"/>
          </a:xfrm>
        </p:spPr>
        <p:txBody>
          <a:bodyPr>
            <a:normAutofit/>
          </a:bodyPr>
          <a:lstStyle/>
          <a:p>
            <a:r>
              <a:rPr lang="ru-RU" sz="2000" dirty="0"/>
              <a:t>Со слов Василисы  Викторовны:</a:t>
            </a:r>
          </a:p>
          <a:p>
            <a:pPr marL="0" indent="0">
              <a:buNone/>
            </a:pPr>
            <a:r>
              <a:rPr lang="ru-RU" sz="2400" dirty="0"/>
              <a:t>последняя консультация участкового врача или врача общей практики- январь 2022г</a:t>
            </a:r>
          </a:p>
          <a:p>
            <a:pPr marL="0" indent="0">
              <a:buNone/>
            </a:pPr>
            <a:r>
              <a:rPr lang="ru-RU" sz="2400" dirty="0"/>
              <a:t>последняя консультация врача специалиста (указать) - 2021г консультация хирурга по поводу болей в ноге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/>
              <a:t>последняя диспансеризация -2021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/>
              <a:t>последний профилактический осмотр – не помнит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/>
              <a:t>последняя госпитализация – 2018 перелом ноги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dirty="0"/>
              <a:t>(указать причину) последний приезд скорой помощи (указать причину)</a:t>
            </a:r>
            <a:r>
              <a:rPr lang="ru-R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dirty="0"/>
              <a:t>2021г повышенное артериальное давление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41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834AFE-0063-4078-89A1-E462BBEECEC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59D838-4FA2-E2F0-5FFB-507414A33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80" y="1786875"/>
            <a:ext cx="98012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31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9447D6-356F-C6D8-6F56-EEED9A565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3" y="412369"/>
            <a:ext cx="8659148" cy="60332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E135C9-2388-4A17-B03B-15C88CA27C70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562162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E135C9-2388-4A17-B03B-15C88CA27C70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8F9D2-9E1A-AF26-5AA7-4B925B337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72" y="0"/>
            <a:ext cx="9453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1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4DE64-57E7-83B8-78C6-51ACFC84D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2" y="262874"/>
            <a:ext cx="8779226" cy="62168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D9FECE-F40F-4380-B23C-1949AE7203D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744133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D9FECE-F40F-4380-B23C-1949AE7203D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20514-882C-DC91-84B5-48DA268DB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06" y="242802"/>
            <a:ext cx="9374114" cy="64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34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F0704D-B0C8-A6EF-6B77-BA0C7AADE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22" y="786441"/>
            <a:ext cx="9588716" cy="5514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9899CC-A084-4C68-9A2B-44D4BA84B66C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877847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9899CC-A084-4C68-9A2B-44D4BA84B66C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928BF4-3776-2614-A3AD-8C13F5368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72" y="162067"/>
            <a:ext cx="98107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4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57FDE-A416-E237-D3BA-007F6B4F8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50" y="223537"/>
            <a:ext cx="8680541" cy="53154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BE9B38-F4CC-4479-8076-2683C0424C66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338538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BE9B38-F4CC-4479-8076-2683C0424C66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60A7D-9BC3-EE75-F854-C536BAA96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96" y="-105103"/>
            <a:ext cx="8983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7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33285-F937-37DF-A2C7-3E9269BA4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7" y="399393"/>
            <a:ext cx="9307385" cy="5486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D1CE0F-9DE6-47FA-933D-B5CC1473D7F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00765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07A2E-FC54-0F1A-B51A-59A7992D5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958738"/>
            <a:ext cx="9360775" cy="52301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61599B-5ECA-42B4-A9D5-729D7D031511}"/>
              </a:ext>
            </a:extLst>
          </p:cNvPr>
          <p:cNvSpPr/>
          <p:nvPr/>
        </p:nvSpPr>
        <p:spPr>
          <a:xfrm>
            <a:off x="613984" y="0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608784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D1CE0F-9DE6-47FA-933D-B5CC1473D7F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2542AE-6059-AF57-0F2D-8CE52833D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55" y="124293"/>
            <a:ext cx="98488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52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BCE30-D153-863D-9061-A2351ED8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41" y="231228"/>
            <a:ext cx="9239511" cy="60434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BD0EF6-E214-4E8B-8348-DD9853B61982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617665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BD0EF6-E214-4E8B-8348-DD9853B61982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FC6F35-4429-E0F5-605F-58B9D00D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72" y="84082"/>
            <a:ext cx="9528619" cy="65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75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A5C06-64D2-2FC1-44E0-94844A19D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18" y="1956451"/>
            <a:ext cx="9341331" cy="30679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2DBB9A-4BF7-4143-957A-D0338296437F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625850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2DBB9A-4BF7-4143-957A-D0338296437F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971CB-3108-4E35-2E52-EE46BC456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20" y="1956450"/>
            <a:ext cx="9224029" cy="31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80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06162-47FB-C9D8-9B31-B8C08792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26" y="706928"/>
            <a:ext cx="9259161" cy="57700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1317D6-FFEB-430A-9ECF-4EB9D5FA76CF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8062816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1317D6-FFEB-430A-9ECF-4EB9D5FA76CF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C3C8C5-4B48-3D17-0350-24D4E0E1B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2" y="76200"/>
            <a:ext cx="97821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C18A8-9D28-1B94-0399-3166A4E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6" y="1567070"/>
            <a:ext cx="9512573" cy="38050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56ACDC-1AE8-4B55-AB46-89286F47A0CD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1041884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56ACDC-1AE8-4B55-AB46-89286F47A0CD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04450-D7ED-D478-E031-D9F64EA7D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99" y="1490662"/>
            <a:ext cx="96869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51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6CDC1-E209-099D-468B-8A41E761B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38" y="295424"/>
            <a:ext cx="7792097" cy="61842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8EB87E-ADC4-4B9F-894B-AB051860099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22191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561599B-5ECA-42B4-A9D5-729D7D031511}"/>
              </a:ext>
            </a:extLst>
          </p:cNvPr>
          <p:cNvSpPr/>
          <p:nvPr/>
        </p:nvSpPr>
        <p:spPr>
          <a:xfrm>
            <a:off x="613984" y="0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05DE4-17EF-3C23-ED91-F613BB6F7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08" y="257317"/>
            <a:ext cx="98298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23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8EB87E-ADC4-4B9F-894B-AB0518600999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0D932-CE6B-F066-5406-77D9E3DD4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51" y="108249"/>
            <a:ext cx="7996275" cy="66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03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4DCCD-594B-7DFC-A64F-3C114E2AB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33" y="525517"/>
            <a:ext cx="9601126" cy="583324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701E8CC-7D50-C85A-18C9-B704E044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8484"/>
              </p:ext>
            </p:extLst>
          </p:nvPr>
        </p:nvGraphicFramePr>
        <p:xfrm>
          <a:off x="1734207" y="499241"/>
          <a:ext cx="9527551" cy="5859518"/>
        </p:xfrm>
        <a:graphic>
          <a:graphicData uri="http://schemas.openxmlformats.org/drawingml/2006/table">
            <a:tbl>
              <a:tblPr/>
              <a:tblGrid>
                <a:gridCol w="9527551">
                  <a:extLst>
                    <a:ext uri="{9D8B030D-6E8A-4147-A177-3AD203B41FA5}">
                      <a16:colId xmlns:a16="http://schemas.microsoft.com/office/drawing/2014/main" val="480269293"/>
                    </a:ext>
                  </a:extLst>
                </a:gridCol>
              </a:tblGrid>
              <a:tr h="5859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4463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01BD5C-B259-47CA-823B-9BB97DCCF3D0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5135426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01BD5C-B259-47CA-823B-9BB97DCCF3D0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23A75-A7C5-9E6D-15D0-593327F80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90" y="486452"/>
            <a:ext cx="970597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4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24AC3-1F16-5F2A-3F67-1A427210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21" y="1002201"/>
            <a:ext cx="9810750" cy="478155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7E9181B-CC58-C810-F3F4-910FBDF9A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71339"/>
              </p:ext>
            </p:extLst>
          </p:nvPr>
        </p:nvGraphicFramePr>
        <p:xfrm>
          <a:off x="1614005" y="1027345"/>
          <a:ext cx="9753600" cy="4845269"/>
        </p:xfrm>
        <a:graphic>
          <a:graphicData uri="http://schemas.openxmlformats.org/drawingml/2006/table">
            <a:tbl>
              <a:tblPr/>
              <a:tblGrid>
                <a:gridCol w="9753600">
                  <a:extLst>
                    <a:ext uri="{9D8B030D-6E8A-4147-A177-3AD203B41FA5}">
                      <a16:colId xmlns:a16="http://schemas.microsoft.com/office/drawing/2014/main" val="2429124620"/>
                    </a:ext>
                  </a:extLst>
                </a:gridCol>
              </a:tblGrid>
              <a:tr h="4845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2596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23F4DF-56A3-4264-98D3-EC2427820E2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599760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24AC3-1F16-5F2A-3F67-1A427210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21" y="1002201"/>
            <a:ext cx="9810750" cy="478155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7E9181B-CC58-C810-F3F4-910FBDF9A303}"/>
              </a:ext>
            </a:extLst>
          </p:cNvPr>
          <p:cNvGraphicFramePr>
            <a:graphicFrameLocks noGrp="1"/>
          </p:cNvGraphicFramePr>
          <p:nvPr/>
        </p:nvGraphicFramePr>
        <p:xfrm>
          <a:off x="1614005" y="1027345"/>
          <a:ext cx="9753600" cy="4845269"/>
        </p:xfrm>
        <a:graphic>
          <a:graphicData uri="http://schemas.openxmlformats.org/drawingml/2006/table">
            <a:tbl>
              <a:tblPr/>
              <a:tblGrid>
                <a:gridCol w="9753600">
                  <a:extLst>
                    <a:ext uri="{9D8B030D-6E8A-4147-A177-3AD203B41FA5}">
                      <a16:colId xmlns:a16="http://schemas.microsoft.com/office/drawing/2014/main" val="2429124620"/>
                    </a:ext>
                  </a:extLst>
                </a:gridCol>
              </a:tblGrid>
              <a:tr h="4845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2596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23F4DF-56A3-4264-98D3-EC2427820E2E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688707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3894DA-2505-00AE-03CD-5FF05480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94" y="367862"/>
            <a:ext cx="9350355" cy="6371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AD6809-25F5-4744-9DEE-3BF26645298A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3007197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AD6809-25F5-4744-9DEE-3BF26645298A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51B11E-35B9-36B3-02B7-9A36843E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2" y="390525"/>
            <a:ext cx="97345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46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6A1E4D61-49BF-3640-9553-8C18DAEEE6CC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2" name="Google Shape;112;p2">
              <a:extLst>
                <a:ext uri="{FF2B5EF4-FFF2-40B4-BE49-F238E27FC236}">
                  <a16:creationId xmlns:a16="http://schemas.microsoft.com/office/drawing/2014/main" id="{613ECE7A-908D-0E4D-8D63-F98A10A367BE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3" name="Google Shape;113;p2">
              <a:extLst>
                <a:ext uri="{FF2B5EF4-FFF2-40B4-BE49-F238E27FC236}">
                  <a16:creationId xmlns:a16="http://schemas.microsoft.com/office/drawing/2014/main" id="{4B02A2B6-F43F-7344-B43F-9537F1A8850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id="{5E02F244-63B2-C34F-847A-D708673BD096}"/>
              </a:ext>
            </a:extLst>
          </p:cNvPr>
          <p:cNvSpPr/>
          <p:nvPr/>
        </p:nvSpPr>
        <p:spPr>
          <a:xfrm>
            <a:off x="419338" y="-383569"/>
            <a:ext cx="1052624" cy="2340020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>
            <a:noFill/>
          </a:ln>
          <a:effectLst>
            <a:outerShdw blurRad="635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AD6809-25F5-4744-9DEE-3BF26645298A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83A6E2-3BAF-E539-F190-EFBBD253B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98" y="1686781"/>
            <a:ext cx="97821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0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5A156-A780-47DB-9396-F5A5EAAEED62}"/>
              </a:ext>
            </a:extLst>
          </p:cNvPr>
          <p:cNvSpPr txBox="1"/>
          <p:nvPr/>
        </p:nvSpPr>
        <p:spPr>
          <a:xfrm>
            <a:off x="977461" y="351003"/>
            <a:ext cx="910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57612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Вопросы для самопроверки:</a:t>
            </a:r>
          </a:p>
        </p:txBody>
      </p:sp>
      <p:grpSp>
        <p:nvGrpSpPr>
          <p:cNvPr id="3" name="Google Shape;111;p2">
            <a:extLst>
              <a:ext uri="{FF2B5EF4-FFF2-40B4-BE49-F238E27FC236}">
                <a16:creationId xmlns:a16="http://schemas.microsoft.com/office/drawing/2014/main" id="{B1555F7D-A050-4945-802E-9A809E9B0C60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4" name="Google Shape;112;p2">
              <a:extLst>
                <a:ext uri="{FF2B5EF4-FFF2-40B4-BE49-F238E27FC236}">
                  <a16:creationId xmlns:a16="http://schemas.microsoft.com/office/drawing/2014/main" id="{DD55F50B-2CD4-EBCC-AF7C-59168FE9FFE2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5" name="Google Shape;113;p2">
              <a:extLst>
                <a:ext uri="{FF2B5EF4-FFF2-40B4-BE49-F238E27FC236}">
                  <a16:creationId xmlns:a16="http://schemas.microsoft.com/office/drawing/2014/main" id="{ED13C883-54BC-3725-DD28-2C3BF1BC610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CE17525-7664-A6BE-01E4-BC7BFA6B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1120444"/>
            <a:ext cx="10867698" cy="5068401"/>
          </a:xfrm>
        </p:spPr>
        <p:txBody>
          <a:bodyPr>
            <a:normAutofit/>
          </a:bodyPr>
          <a:lstStyle/>
          <a:p>
            <a:br>
              <a:rPr lang="ru-RU" sz="2800" dirty="0">
                <a:latin typeface="+mn-lt"/>
              </a:rPr>
            </a:br>
            <a:br>
              <a:rPr lang="ru-RU" sz="2800" dirty="0">
                <a:latin typeface="+mn-lt"/>
              </a:rPr>
            </a:b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1.Возможны ли незаполненные блоки анкеты опросника на предварительном этапе заполнения?</a:t>
            </a:r>
            <a:br>
              <a:rPr lang="ru-RU" sz="2700" dirty="0">
                <a:latin typeface="+mn-lt"/>
              </a:rPr>
            </a:b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2. Какие действия эксперта в случае если человек не желает отвечать на вопрос из анкеты опросника?</a:t>
            </a:r>
            <a:br>
              <a:rPr lang="ru-RU" sz="2700" dirty="0">
                <a:latin typeface="+mn-lt"/>
              </a:rPr>
            </a:b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3. Нужно ли созваниваться с гражданином или его близкими для уточнения информации при предварительном заполнении анкеты опросника?</a:t>
            </a:r>
            <a:br>
              <a:rPr lang="ru-RU" sz="27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9858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FAEC"/>
            </a:gs>
            <a:gs pos="100000">
              <a:srgbClr val="FFFAEC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5A156-A780-47DB-9396-F5A5EAAEED62}"/>
              </a:ext>
            </a:extLst>
          </p:cNvPr>
          <p:cNvSpPr txBox="1"/>
          <p:nvPr/>
        </p:nvSpPr>
        <p:spPr>
          <a:xfrm>
            <a:off x="660356" y="2878667"/>
            <a:ext cx="7288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57612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20" name="Google Shape;1075;p51">
            <a:extLst>
              <a:ext uri="{FF2B5EF4-FFF2-40B4-BE49-F238E27FC236}">
                <a16:creationId xmlns:a16="http://schemas.microsoft.com/office/drawing/2014/main" id="{3E2DC88A-F4B7-2F48-8ED0-D36BBA4F038E}"/>
              </a:ext>
            </a:extLst>
          </p:cNvPr>
          <p:cNvSpPr txBox="1"/>
          <p:nvPr/>
        </p:nvSpPr>
        <p:spPr>
          <a:xfrm>
            <a:off x="1503652" y="6002003"/>
            <a:ext cx="4925018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Л.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А.Майорова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rPr>
              <a:t>БФ «Старость в радость»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" name="Рисунок 3">
            <a:extLst>
              <a:ext uri="{FF2B5EF4-FFF2-40B4-BE49-F238E27FC236}">
                <a16:creationId xmlns:a16="http://schemas.microsoft.com/office/drawing/2014/main" id="{E0E7BF20-4614-BF4D-8C3E-94E7D6F6C69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8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0" y="5914594"/>
            <a:ext cx="667014" cy="667014"/>
          </a:xfrm>
          <a:prstGeom prst="rect">
            <a:avLst/>
          </a:prstGeom>
        </p:spPr>
      </p:pic>
      <p:grpSp>
        <p:nvGrpSpPr>
          <p:cNvPr id="11" name="Google Shape;111;p2">
            <a:extLst>
              <a:ext uri="{FF2B5EF4-FFF2-40B4-BE49-F238E27FC236}">
                <a16:creationId xmlns:a16="http://schemas.microsoft.com/office/drawing/2014/main" id="{7A25F683-2ADE-4DDF-B052-287BEA82190E}"/>
              </a:ext>
            </a:extLst>
          </p:cNvPr>
          <p:cNvGrpSpPr/>
          <p:nvPr/>
        </p:nvGrpSpPr>
        <p:grpSpPr>
          <a:xfrm>
            <a:off x="574252" y="437722"/>
            <a:ext cx="787302" cy="787302"/>
            <a:chOff x="11269689" y="5839044"/>
            <a:chExt cx="829385" cy="829385"/>
          </a:xfrm>
        </p:grpSpPr>
        <p:sp>
          <p:nvSpPr>
            <p:cNvPr id="16" name="Google Shape;112;p2">
              <a:extLst>
                <a:ext uri="{FF2B5EF4-FFF2-40B4-BE49-F238E27FC236}">
                  <a16:creationId xmlns:a16="http://schemas.microsoft.com/office/drawing/2014/main" id="{5270F83E-F90D-4713-B987-06CAD4C72513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8" name="Google Shape;113;p2">
              <a:extLst>
                <a:ext uri="{FF2B5EF4-FFF2-40B4-BE49-F238E27FC236}">
                  <a16:creationId xmlns:a16="http://schemas.microsoft.com/office/drawing/2014/main" id="{0451E372-8AAE-4264-93FF-2A8F89A0B40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Прямоугольник: скругленные углы 5">
            <a:extLst>
              <a:ext uri="{FF2B5EF4-FFF2-40B4-BE49-F238E27FC236}">
                <a16:creationId xmlns:a16="http://schemas.microsoft.com/office/drawing/2014/main" id="{0FCDA7F2-5A29-4B20-BB09-427AC3FD2470}"/>
              </a:ext>
            </a:extLst>
          </p:cNvPr>
          <p:cNvSpPr/>
          <p:nvPr/>
        </p:nvSpPr>
        <p:spPr>
          <a:xfrm flipV="1">
            <a:off x="435428" y="1384402"/>
            <a:ext cx="11384038" cy="45719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DF0F2C-25E1-4CAA-9996-7750C97CE59B}"/>
              </a:ext>
            </a:extLst>
          </p:cNvPr>
          <p:cNvCxnSpPr>
            <a:cxnSpLocks/>
          </p:cNvCxnSpPr>
          <p:nvPr/>
        </p:nvCxnSpPr>
        <p:spPr>
          <a:xfrm flipV="1">
            <a:off x="435429" y="1469028"/>
            <a:ext cx="11384037" cy="1"/>
          </a:xfrm>
          <a:prstGeom prst="line">
            <a:avLst/>
          </a:prstGeom>
          <a:ln w="19050">
            <a:solidFill>
              <a:srgbClr val="57612E">
                <a:alpha val="3896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24C8D7D-A47B-442F-C8C3-D6971EDBF807}"/>
              </a:ext>
            </a:extLst>
          </p:cNvPr>
          <p:cNvSpPr txBox="1"/>
          <p:nvPr/>
        </p:nvSpPr>
        <p:spPr>
          <a:xfrm>
            <a:off x="1394434" y="276392"/>
            <a:ext cx="101143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t>ПРОГРАММА ПОВЫШЕНИЯ КВАЛИФИКАЦИИ «ЭКСПЕРТНАЯ ДЕЯТЕЛЬНОСТЬ ПО ОПРЕДЕЛЕНИЮ ИНДИВИДУАЛЬНОЙ ПОТРЕБНОСТИ ГРАЖДАН В СОЦИАЛЬНОМ ОБСЛУЖИВАНИИ, В ТОМ ЧИСЛЕ В СОЦИАЛЬНЫХ УСЛУГАХ ПО УХОДУ»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81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247095" y="-122646"/>
            <a:ext cx="1110942" cy="1809426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AC6FD-A720-AEDE-E3BE-29E9A3206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14" y="624770"/>
            <a:ext cx="9784503" cy="5854919"/>
          </a:xfrm>
          <a:prstGeom prst="rect">
            <a:avLst/>
          </a:prstGeom>
          <a:ln w="28575">
            <a:solidFill>
              <a:srgbClr val="FFFCF4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0D829B-958E-4326-9219-A9E108FE1EEF}"/>
              </a:ext>
            </a:extLst>
          </p:cNvPr>
          <p:cNvSpPr/>
          <p:nvPr/>
        </p:nvSpPr>
        <p:spPr>
          <a:xfrm>
            <a:off x="470900" y="181903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7869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247095" y="-122646"/>
            <a:ext cx="1110942" cy="1809426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0D829B-958E-4326-9219-A9E108FE1EEF}"/>
              </a:ext>
            </a:extLst>
          </p:cNvPr>
          <p:cNvSpPr/>
          <p:nvPr/>
        </p:nvSpPr>
        <p:spPr>
          <a:xfrm>
            <a:off x="470900" y="181903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C6E9F-C7DA-9B76-92CB-CE2B713E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96" y="474936"/>
            <a:ext cx="97631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C">
                <a:alpha val="45000"/>
              </a:srgbClr>
            </a:gs>
            <a:gs pos="100000">
              <a:srgbClr val="F6F7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9AC8AA-3CAC-4B1F-965D-0611DC6955B5}"/>
              </a:ext>
            </a:extLst>
          </p:cNvPr>
          <p:cNvSpPr/>
          <p:nvPr/>
        </p:nvSpPr>
        <p:spPr>
          <a:xfrm>
            <a:off x="304799" y="-156117"/>
            <a:ext cx="1332615" cy="1888974"/>
          </a:xfrm>
          <a:prstGeom prst="roundRect">
            <a:avLst>
              <a:gd name="adj" fmla="val 1010"/>
            </a:avLst>
          </a:prstGeom>
          <a:solidFill>
            <a:srgbClr val="E2E7B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/>
              <a:ea typeface="+mn-ea"/>
              <a:cs typeface="+mn-cs"/>
              <a:sym typeface="Arial"/>
            </a:endParaRPr>
          </a:p>
        </p:txBody>
      </p:sp>
      <p:grpSp>
        <p:nvGrpSpPr>
          <p:cNvPr id="13" name="Google Shape;111;p2">
            <a:extLst>
              <a:ext uri="{FF2B5EF4-FFF2-40B4-BE49-F238E27FC236}">
                <a16:creationId xmlns:a16="http://schemas.microsoft.com/office/drawing/2014/main" id="{8C360FA3-5ECA-40C0-94E9-5356E51438EE}"/>
              </a:ext>
            </a:extLst>
          </p:cNvPr>
          <p:cNvGrpSpPr/>
          <p:nvPr/>
        </p:nvGrpSpPr>
        <p:grpSpPr>
          <a:xfrm>
            <a:off x="11341324" y="6019618"/>
            <a:ext cx="629300" cy="629300"/>
            <a:chOff x="11269689" y="5839044"/>
            <a:chExt cx="829385" cy="829385"/>
          </a:xfrm>
        </p:grpSpPr>
        <p:sp>
          <p:nvSpPr>
            <p:cNvPr id="15" name="Google Shape;112;p2">
              <a:extLst>
                <a:ext uri="{FF2B5EF4-FFF2-40B4-BE49-F238E27FC236}">
                  <a16:creationId xmlns:a16="http://schemas.microsoft.com/office/drawing/2014/main" id="{7014B569-7F66-4ADC-BDB1-F34A6ED1610B}"/>
                </a:ext>
              </a:extLst>
            </p:cNvPr>
            <p:cNvSpPr/>
            <p:nvPr/>
          </p:nvSpPr>
          <p:spPr>
            <a:xfrm>
              <a:off x="11269689" y="5839044"/>
              <a:ext cx="829385" cy="829385"/>
            </a:xfrm>
            <a:prstGeom prst="ellipse">
              <a:avLst/>
            </a:prstGeom>
            <a:solidFill>
              <a:srgbClr val="A8C1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16" name="Google Shape;113;p2">
              <a:extLst>
                <a:ext uri="{FF2B5EF4-FFF2-40B4-BE49-F238E27FC236}">
                  <a16:creationId xmlns:a16="http://schemas.microsoft.com/office/drawing/2014/main" id="{93780785-BAD3-4158-B578-F844FE537C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13" t="19307" r="52164" b="19824"/>
            <a:stretch/>
          </p:blipFill>
          <p:spPr>
            <a:xfrm>
              <a:off x="11304326" y="6062077"/>
              <a:ext cx="760109" cy="3833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AutoShape 6">
            <a:extLst>
              <a:ext uri="{FF2B5EF4-FFF2-40B4-BE49-F238E27FC236}">
                <a16:creationId xmlns:a16="http://schemas.microsoft.com/office/drawing/2014/main" id="{2A5B22BB-5D16-4B95-A643-F26B5AB41D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2500D-1FF9-952A-B21C-CB7B3A957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38" y="788276"/>
            <a:ext cx="9189561" cy="56268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E690CC-FA0E-497F-A0AF-BF4C61D16AFB}"/>
              </a:ext>
            </a:extLst>
          </p:cNvPr>
          <p:cNvSpPr/>
          <p:nvPr/>
        </p:nvSpPr>
        <p:spPr>
          <a:xfrm>
            <a:off x="637148" y="486452"/>
            <a:ext cx="6633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ctr"/>
            <a:r>
              <a:rPr lang="ru-RU" sz="7200" b="1" dirty="0">
                <a:solidFill>
                  <a:srgbClr val="6D8026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513839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УМК_ЦДП">
      <a:majorFont>
        <a:latin typeface="Corbel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УМК_ЦДП">
      <a:majorFont>
        <a:latin typeface="Corbel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645</Words>
  <Application>Microsoft Office PowerPoint</Application>
  <PresentationFormat>Широкоэкранный</PresentationFormat>
  <Paragraphs>157</Paragraphs>
  <Slides>69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5" baseType="lpstr">
      <vt:lpstr>Arial</vt:lpstr>
      <vt:lpstr>Calibri</vt:lpstr>
      <vt:lpstr>Corbel</vt:lpstr>
      <vt:lpstr>PT Sans</vt:lpstr>
      <vt:lpstr>Тема Office</vt:lpstr>
      <vt:lpstr>1_Тема Office</vt:lpstr>
      <vt:lpstr>Презентация PowerPoint</vt:lpstr>
      <vt:lpstr>   Информация, уточненная у гражданина</vt:lpstr>
      <vt:lpstr>   Информация, уточненная у гражданина</vt:lpstr>
      <vt:lpstr>   Информация, уточненная у гражданина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1.Возможны ли незаполненные блоки анкеты опросника на предварительном этапе заполнения?  2. Какие действия эксперта в случае если человек не желает отвечать на вопрос из анкеты опросника?  3. Нужно ли созваниваться с гражданином или его близкими для уточнения информации при предварительном заполнении анкеты опросника?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Майорова</dc:creator>
  <cp:lastModifiedBy>user</cp:lastModifiedBy>
  <cp:revision>244</cp:revision>
  <dcterms:created xsi:type="dcterms:W3CDTF">2021-05-22T10:02:38Z</dcterms:created>
  <dcterms:modified xsi:type="dcterms:W3CDTF">2023-02-16T12:44:57Z</dcterms:modified>
</cp:coreProperties>
</file>