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81" r:id="rId5"/>
    <p:sldId id="259" r:id="rId6"/>
    <p:sldId id="301" r:id="rId7"/>
    <p:sldId id="290" r:id="rId8"/>
    <p:sldId id="305" r:id="rId9"/>
    <p:sldId id="302" r:id="rId10"/>
    <p:sldId id="304" r:id="rId11"/>
    <p:sldId id="306" r:id="rId12"/>
    <p:sldId id="307" r:id="rId13"/>
    <p:sldId id="308" r:id="rId14"/>
    <p:sldId id="309" r:id="rId15"/>
    <p:sldId id="296" r:id="rId16"/>
    <p:sldId id="297" r:id="rId17"/>
    <p:sldId id="298" r:id="rId18"/>
    <p:sldId id="299" r:id="rId19"/>
    <p:sldId id="300" r:id="rId20"/>
  </p:sldIdLst>
  <p:sldSz cx="9144000" cy="6858000" type="screen4x3"/>
  <p:notesSz cx="6797675" cy="9926638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9966FF"/>
    <a:srgbClr val="66FF66"/>
    <a:srgbClr val="00CC00"/>
    <a:srgbClr val="FFFF99"/>
    <a:srgbClr val="00FF00"/>
    <a:srgbClr val="FF6699"/>
    <a:srgbClr val="FF3300"/>
    <a:srgbClr val="FEDDC4"/>
    <a:srgbClr val="C8C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6" autoAdjust="0"/>
    <p:restoredTop sz="99462" autoAdjust="0"/>
  </p:normalViewPr>
  <p:slideViewPr>
    <p:cSldViewPr>
      <p:cViewPr varScale="1">
        <p:scale>
          <a:sx n="107" d="100"/>
          <a:sy n="107" d="100"/>
        </p:scale>
        <p:origin x="10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3306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722452757673172E-2"/>
          <c:y val="0.25096735959511729"/>
          <c:w val="0.95261471033410028"/>
          <c:h val="0.6589949025067527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BD0-4836-B2A7-E6ADA81430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8"/>
        <c:overlap val="52"/>
        <c:axId val="32444416"/>
        <c:axId val="32570368"/>
      </c:barChart>
      <c:catAx>
        <c:axId val="3244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570368"/>
        <c:crosses val="autoZero"/>
        <c:auto val="1"/>
        <c:lblAlgn val="ctr"/>
        <c:lblOffset val="100"/>
        <c:noMultiLvlLbl val="0"/>
      </c:catAx>
      <c:valAx>
        <c:axId val="32570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444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722452757673172E-2"/>
          <c:y val="0.25096735959511729"/>
          <c:w val="0.95261471033410094"/>
          <c:h val="0.658994902506753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E2-4A28-8B83-E1EDABCF0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8"/>
        <c:overlap val="52"/>
        <c:axId val="64029824"/>
        <c:axId val="64031360"/>
      </c:barChart>
      <c:catAx>
        <c:axId val="6402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4031360"/>
        <c:crosses val="autoZero"/>
        <c:auto val="1"/>
        <c:lblAlgn val="ctr"/>
        <c:lblOffset val="100"/>
        <c:noMultiLvlLbl val="0"/>
      </c:catAx>
      <c:valAx>
        <c:axId val="6403136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6402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722452757673172E-2"/>
          <c:y val="0.25096735959511729"/>
          <c:w val="0.95261471033410128"/>
          <c:h val="0.658994902506753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77-4CDE-83E8-544CD465D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8"/>
        <c:overlap val="52"/>
        <c:axId val="34136448"/>
        <c:axId val="34137984"/>
      </c:barChart>
      <c:catAx>
        <c:axId val="3413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137984"/>
        <c:crosses val="autoZero"/>
        <c:auto val="1"/>
        <c:lblAlgn val="ctr"/>
        <c:lblOffset val="100"/>
        <c:noMultiLvlLbl val="0"/>
      </c:catAx>
      <c:valAx>
        <c:axId val="341379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13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0.0111</cdr:x>
      <cdr:y>0.1052</cdr:y>
    </cdr:from>
    <cdr:to>
      <cdr:x>0.20288</cdr:x>
      <cdr:y>0.20432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348461"/>
          <a:ext cx="1234001" cy="3283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30-60 мин.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0.50101</cdr:x>
      <cdr:y>0.34168</cdr:y>
    </cdr:from>
    <cdr:to>
      <cdr:x>0.96203</cdr:x>
      <cdr:y>0.35955</cdr:y>
    </cdr:to>
    <cdr:sp macro="" textlink="">
      <cdr:nvSpPr>
        <cdr:cNvPr id="7" name="Минус 6"/>
        <cdr:cNvSpPr/>
      </cdr:nvSpPr>
      <cdr:spPr bwMode="auto">
        <a:xfrm xmlns:a="http://schemas.openxmlformats.org/drawingml/2006/main">
          <a:off x="3223743" y="1131780"/>
          <a:ext cx="2966451" cy="59192"/>
        </a:xfrm>
        <a:prstGeom xmlns:a="http://schemas.openxmlformats.org/drawingml/2006/main" prst="mathMinus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0.73523</cdr:x>
      <cdr:y>0.36169</cdr:y>
    </cdr:from>
    <cdr:to>
      <cdr:x>0.79083</cdr:x>
      <cdr:y>0.64701</cdr:y>
    </cdr:to>
    <cdr:sp macro="" textlink="">
      <cdr:nvSpPr>
        <cdr:cNvPr id="8" name="Стрелка вниз 7"/>
        <cdr:cNvSpPr/>
      </cdr:nvSpPr>
      <cdr:spPr bwMode="auto">
        <a:xfrm xmlns:a="http://schemas.openxmlformats.org/drawingml/2006/main">
          <a:off x="4730865" y="1198050"/>
          <a:ext cx="357760" cy="94509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0.82857</cdr:x>
      <cdr:y>0.42874</cdr:y>
    </cdr:from>
    <cdr:to>
      <cdr:x>0.99273</cdr:x>
      <cdr:y>0.53598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91114" y="1727339"/>
          <a:ext cx="1068103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0.65503</cdr:x>
      <cdr:y>0.58231</cdr:y>
    </cdr:from>
    <cdr:to>
      <cdr:x>0.72407</cdr:x>
      <cdr:y>0.72414</cdr:y>
    </cdr:to>
    <cdr:cxnSp macro="">
      <cdr:nvCxnSpPr>
        <cdr:cNvPr id="13" name="Соединительная линия уступом 12"/>
        <cdr:cNvCxnSpPr/>
      </cdr:nvCxnSpPr>
      <cdr:spPr bwMode="auto">
        <a:xfrm xmlns:a="http://schemas.openxmlformats.org/drawingml/2006/main">
          <a:off x="4214842" y="1928826"/>
          <a:ext cx="444240" cy="469793"/>
        </a:xfrm>
        <a:prstGeom xmlns:a="http://schemas.openxmlformats.org/drawingml/2006/main" prst="bentConnector2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0.21094</cdr:x>
      <cdr:y>0.15097</cdr:y>
    </cdr:from>
    <cdr:to>
      <cdr:x>0.2668</cdr:x>
      <cdr:y>0.31939</cdr:y>
    </cdr:to>
    <cdr:cxnSp macro="">
      <cdr:nvCxnSpPr>
        <cdr:cNvPr id="10" name="Соединительная линия уступом 9"/>
        <cdr:cNvCxnSpPr/>
      </cdr:nvCxnSpPr>
      <cdr:spPr bwMode="auto">
        <a:xfrm xmlns:a="http://schemas.openxmlformats.org/drawingml/2006/main">
          <a:off x="1357322" y="500066"/>
          <a:ext cx="359433" cy="557869"/>
        </a:xfrm>
        <a:prstGeom xmlns:a="http://schemas.openxmlformats.org/drawingml/2006/main" prst="bentConnector2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0.1052</cdr:y>
    </cdr:from>
    <cdr:to>
      <cdr:x>0.20288</cdr:x>
      <cdr:y>0.20432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48461"/>
          <a:ext cx="1305439" cy="3283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480-960 мин.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0.50101</cdr:x>
      <cdr:y>0.34168</cdr:y>
    </cdr:from>
    <cdr:to>
      <cdr:x>0.96203</cdr:x>
      <cdr:y>0.35955</cdr:y>
    </cdr:to>
    <cdr:sp macro="" textlink="">
      <cdr:nvSpPr>
        <cdr:cNvPr id="7" name="Минус 6"/>
        <cdr:cNvSpPr/>
      </cdr:nvSpPr>
      <cdr:spPr bwMode="auto">
        <a:xfrm xmlns:a="http://schemas.openxmlformats.org/drawingml/2006/main">
          <a:off x="3223743" y="1131780"/>
          <a:ext cx="2966451" cy="59192"/>
        </a:xfrm>
        <a:prstGeom xmlns:a="http://schemas.openxmlformats.org/drawingml/2006/main" prst="mathMinus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0.73523</cdr:x>
      <cdr:y>0.36169</cdr:y>
    </cdr:from>
    <cdr:to>
      <cdr:x>0.79083</cdr:x>
      <cdr:y>0.64701</cdr:y>
    </cdr:to>
    <cdr:sp macro="" textlink="">
      <cdr:nvSpPr>
        <cdr:cNvPr id="8" name="Стрелка вниз 7"/>
        <cdr:cNvSpPr/>
      </cdr:nvSpPr>
      <cdr:spPr bwMode="auto">
        <a:xfrm xmlns:a="http://schemas.openxmlformats.org/drawingml/2006/main">
          <a:off x="4730865" y="1198050"/>
          <a:ext cx="357760" cy="94509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0.82857</cdr:x>
      <cdr:y>0.42874</cdr:y>
    </cdr:from>
    <cdr:to>
      <cdr:x>0.99273</cdr:x>
      <cdr:y>0.53598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91114" y="1727339"/>
          <a:ext cx="1068103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0.65503</cdr:x>
      <cdr:y>0.58231</cdr:y>
    </cdr:from>
    <cdr:to>
      <cdr:x>0.72407</cdr:x>
      <cdr:y>0.72414</cdr:y>
    </cdr:to>
    <cdr:cxnSp macro="">
      <cdr:nvCxnSpPr>
        <cdr:cNvPr id="13" name="Соединительная линия уступом 12"/>
        <cdr:cNvCxnSpPr/>
      </cdr:nvCxnSpPr>
      <cdr:spPr bwMode="auto">
        <a:xfrm xmlns:a="http://schemas.openxmlformats.org/drawingml/2006/main">
          <a:off x="4214842" y="1928826"/>
          <a:ext cx="444240" cy="469793"/>
        </a:xfrm>
        <a:prstGeom xmlns:a="http://schemas.openxmlformats.org/drawingml/2006/main" prst="bentConnector2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0.21094</cdr:x>
      <cdr:y>0.15097</cdr:y>
    </cdr:from>
    <cdr:to>
      <cdr:x>0.2668</cdr:x>
      <cdr:y>0.31939</cdr:y>
    </cdr:to>
    <cdr:cxnSp macro="">
      <cdr:nvCxnSpPr>
        <cdr:cNvPr id="10" name="Соединительная линия уступом 9"/>
        <cdr:cNvCxnSpPr/>
      </cdr:nvCxnSpPr>
      <cdr:spPr bwMode="auto">
        <a:xfrm xmlns:a="http://schemas.openxmlformats.org/drawingml/2006/main">
          <a:off x="1357322" y="500066"/>
          <a:ext cx="359433" cy="557869"/>
        </a:xfrm>
        <a:prstGeom xmlns:a="http://schemas.openxmlformats.org/drawingml/2006/main" prst="bentConnector2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0.1052</cdr:y>
    </cdr:from>
    <cdr:to>
      <cdr:x>0.20288</cdr:x>
      <cdr:y>0.20432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348461"/>
          <a:ext cx="1305439" cy="32832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/>
            <a:t>960-1440 мин.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0.50101</cdr:x>
      <cdr:y>0.34168</cdr:y>
    </cdr:from>
    <cdr:to>
      <cdr:x>0.96203</cdr:x>
      <cdr:y>0.35955</cdr:y>
    </cdr:to>
    <cdr:sp macro="" textlink="">
      <cdr:nvSpPr>
        <cdr:cNvPr id="7" name="Минус 6"/>
        <cdr:cNvSpPr/>
      </cdr:nvSpPr>
      <cdr:spPr bwMode="auto">
        <a:xfrm xmlns:a="http://schemas.openxmlformats.org/drawingml/2006/main">
          <a:off x="3223743" y="1131780"/>
          <a:ext cx="2966451" cy="59192"/>
        </a:xfrm>
        <a:prstGeom xmlns:a="http://schemas.openxmlformats.org/drawingml/2006/main" prst="mathMinus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0.73523</cdr:x>
      <cdr:y>0.36169</cdr:y>
    </cdr:from>
    <cdr:to>
      <cdr:x>0.79083</cdr:x>
      <cdr:y>0.64701</cdr:y>
    </cdr:to>
    <cdr:sp macro="" textlink="">
      <cdr:nvSpPr>
        <cdr:cNvPr id="8" name="Стрелка вниз 7"/>
        <cdr:cNvSpPr/>
      </cdr:nvSpPr>
      <cdr:spPr bwMode="auto">
        <a:xfrm xmlns:a="http://schemas.openxmlformats.org/drawingml/2006/main">
          <a:off x="4730865" y="1198050"/>
          <a:ext cx="357760" cy="945090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0000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0.82857</cdr:x>
      <cdr:y>0.42874</cdr:y>
    </cdr:from>
    <cdr:to>
      <cdr:x>0.99273</cdr:x>
      <cdr:y>0.53598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91114" y="1727339"/>
          <a:ext cx="1068103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0.65503</cdr:x>
      <cdr:y>0.58231</cdr:y>
    </cdr:from>
    <cdr:to>
      <cdr:x>0.72407</cdr:x>
      <cdr:y>0.72414</cdr:y>
    </cdr:to>
    <cdr:cxnSp macro="">
      <cdr:nvCxnSpPr>
        <cdr:cNvPr id="13" name="Соединительная линия уступом 12"/>
        <cdr:cNvCxnSpPr/>
      </cdr:nvCxnSpPr>
      <cdr:spPr bwMode="auto">
        <a:xfrm xmlns:a="http://schemas.openxmlformats.org/drawingml/2006/main">
          <a:off x="4214815" y="1928824"/>
          <a:ext cx="444240" cy="469793"/>
        </a:xfrm>
        <a:prstGeom xmlns:a="http://schemas.openxmlformats.org/drawingml/2006/main" prst="bentConnector2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  <cdr:relSizeAnchor xmlns:cdr="http://schemas.openxmlformats.org/drawingml/2006/chartDrawing">
    <cdr:from>
      <cdr:x>0.21094</cdr:x>
      <cdr:y>0.15097</cdr:y>
    </cdr:from>
    <cdr:to>
      <cdr:x>0.2668</cdr:x>
      <cdr:y>0.31939</cdr:y>
    </cdr:to>
    <cdr:cxnSp macro="">
      <cdr:nvCxnSpPr>
        <cdr:cNvPr id="10" name="Соединительная линия уступом 9"/>
        <cdr:cNvCxnSpPr/>
      </cdr:nvCxnSpPr>
      <cdr:spPr bwMode="auto">
        <a:xfrm xmlns:a="http://schemas.openxmlformats.org/drawingml/2006/main">
          <a:off x="1357322" y="500066"/>
          <a:ext cx="359433" cy="557869"/>
        </a:xfrm>
        <a:prstGeom xmlns:a="http://schemas.openxmlformats.org/drawingml/2006/main" prst="bentConnector2">
          <a:avLst/>
        </a:prstGeom>
        <a:solidFill xmlns:a="http://schemas.openxmlformats.org/drawingml/2006/main">
          <a:schemeClr val="accent1"/>
        </a:solidFill>
        <a:ln xmlns:a="http://schemas.openxmlformats.org/drawingml/2006/main"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31564FD-EDA2-4CF7-B7C8-B139DEF369A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0761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14" tIns="45807" rIns="91614" bIns="4580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789B97-B078-4C19-A9CB-8DDBE29C8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097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00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5008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6178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789B97-B078-4C19-A9CB-8DDBE29C8B4F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5379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8466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F351F-53B1-3B4C-8CD4-15B0457E8E3F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235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1E8F6-4F69-E448-82E4-3FF8C30628E4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88880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0BAD4-EC93-8B4C-97AE-9AB5F3271B19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02863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9050E-E079-6441-81E7-806D30677343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325391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30AF-FFB7-DE42-B481-AAC2589869DA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11895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7204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575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328047" cy="5144830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4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7" y="1484784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4"/>
            <a:ext cx="1008112" cy="10418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1719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5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72981" y="760348"/>
            <a:ext cx="36299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>
              <a:defRPr lang="ru-RU" sz="3200" kern="120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r>
              <a:rPr lang="ru-RU" sz="3200" dirty="0" smtClean="0">
                <a:solidFill>
                  <a:srgbClr val="3B4555"/>
                </a:solidFill>
                <a:latin typeface="Futura PT Medium" pitchFamily="34" charset="-52"/>
              </a:rPr>
              <a:t>Заголовок слайда</a:t>
            </a:r>
            <a:endParaRPr lang="ru-RU" sz="3200" dirty="0">
              <a:solidFill>
                <a:srgbClr val="3B4555"/>
              </a:solidFill>
              <a:latin typeface="Futura PT Medium" pitchFamily="34" charset="-52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idx="1" hasCustomPrompt="1"/>
          </p:nvPr>
        </p:nvSpPr>
        <p:spPr>
          <a:xfrm>
            <a:off x="899592" y="1556792"/>
            <a:ext cx="7803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Текст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r>
              <a:rPr lang="ru-RU" sz="2400" dirty="0" smtClean="0">
                <a:solidFill>
                  <a:srgbClr val="3B4555"/>
                </a:solidFill>
                <a:latin typeface="Futura PT Book" pitchFamily="34" charset="-52"/>
              </a:rPr>
              <a:t> </a:t>
            </a:r>
            <a:r>
              <a:rPr lang="ru-RU" sz="2400" dirty="0" err="1" smtClean="0">
                <a:solidFill>
                  <a:srgbClr val="3B4555"/>
                </a:solidFill>
                <a:latin typeface="Futura PT Book" pitchFamily="34" charset="-52"/>
              </a:rPr>
              <a:t>текст</a:t>
            </a:r>
            <a:endParaRPr lang="ru-RU" sz="2400" dirty="0" smtClean="0">
              <a:solidFill>
                <a:srgbClr val="3B4555"/>
              </a:solidFill>
              <a:latin typeface="Futura PT Book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0654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649" y="121714"/>
            <a:ext cx="1176868" cy="93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28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62834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23803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83040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1055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9955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25600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6875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12/13/2021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027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650" r:id="rId1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285860"/>
            <a:ext cx="7072362" cy="4093428"/>
          </a:xfrm>
        </p:spPr>
        <p:txBody>
          <a:bodyPr>
            <a:scene3d>
              <a:camera prst="orthographicFront"/>
              <a:lightRig rig="threePt" dir="t"/>
            </a:scene3d>
            <a:sp3d contourW="12700">
              <a:contourClr>
                <a:schemeClr val="bg1"/>
              </a:contourClr>
            </a:sp3d>
          </a:bodyPr>
          <a:lstStyle/>
          <a:p>
            <a:r>
              <a:rPr sz="3200" b="1" dirty="0" smtClean="0"/>
              <a:t>ЛИН - ПРОЕКТ</a:t>
            </a:r>
            <a:br>
              <a:rPr sz="3200" b="1" dirty="0" smtClean="0"/>
            </a:br>
            <a:r>
              <a:rPr sz="2000" dirty="0" smtClean="0"/>
              <a:t/>
            </a:r>
            <a:br>
              <a:rPr sz="2000" dirty="0" smtClean="0"/>
            </a:br>
            <a:r>
              <a:rPr sz="3000" b="1" i="1" dirty="0" smtClean="0"/>
              <a:t>Муниципальное бюджетное учреждение "Территориальный центр социального обслуживания населения жилого района Промышленновский города Кемерово"</a:t>
            </a:r>
            <a:br>
              <a:rPr sz="3000" b="1" i="1" dirty="0" smtClean="0"/>
            </a:br>
            <a:r>
              <a:rPr lang="ru-RU" sz="3000" b="1" i="1" dirty="0" smtClean="0"/>
              <a:t>«</a:t>
            </a:r>
            <a:r>
              <a:rPr lang="ru-RU" sz="3000" b="1" i="1" smtClean="0"/>
              <a:t>Бережливый офис"</a:t>
            </a:r>
            <a:endParaRPr lang="ru-RU" sz="2800" b="1" dirty="0"/>
          </a:p>
        </p:txBody>
      </p:sp>
      <p:pic>
        <p:nvPicPr>
          <p:cNvPr id="3074" name="Picture 2" descr="C:\Users\mundpl\Desktop\Герб г.Кемерово цвет (cdr)_превью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85728"/>
            <a:ext cx="714380" cy="857256"/>
          </a:xfrm>
          <a:prstGeom prst="rect">
            <a:avLst/>
          </a:prstGeom>
          <a:noFill/>
        </p:spPr>
      </p:pic>
      <p:pic>
        <p:nvPicPr>
          <p:cNvPr id="1027" name="Picture 3" descr="C:\Users\mundpl\Desktop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"/>
            <a:ext cx="1371600" cy="1142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14612" y="357166"/>
            <a:ext cx="4054316" cy="584775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chemeClr val="tx1"/>
                </a:solidFill>
              </a:rPr>
              <a:t>План мероприятий</a:t>
            </a: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/>
          </p:nvPr>
        </p:nvGraphicFramePr>
        <p:xfrm>
          <a:off x="467543" y="1322964"/>
          <a:ext cx="8319299" cy="5746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5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0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90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2978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Мероприятия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Исполнитель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Сроки по плану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Сроки уточненные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Исполнение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11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Создание электронных ящиков у отправителя и исполнителей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Синючкова М.Е.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22.03.2021– 05.04.2021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22.03.2021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978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Приведение форму запросов в формат </a:t>
                      </a:r>
                      <a:r>
                        <a:rPr lang="en-US" sz="1000" dirty="0" smtClean="0"/>
                        <a:t>Excel</a:t>
                      </a:r>
                      <a:r>
                        <a:rPr lang="ru-RU" sz="1000" dirty="0" smtClean="0"/>
                        <a:t> для направления исполнителям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Синючкова М.Е.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22.03.2021– 05.04.2021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24.03.2021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922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Рассылка запросов</a:t>
                      </a:r>
                      <a:r>
                        <a:rPr lang="ru-RU" sz="1000" baseline="0" dirty="0" smtClean="0"/>
                        <a:t> исполнителям через электронные ящики для сбора данных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Синючкова М.Е.</a:t>
                      </a:r>
                    </a:p>
                    <a:p>
                      <a:r>
                        <a:rPr lang="ru-RU" sz="1000" dirty="0" smtClean="0"/>
                        <a:t>Чернотченкова Н.А.</a:t>
                      </a:r>
                    </a:p>
                    <a:p>
                      <a:r>
                        <a:rPr lang="ru-RU" sz="1000" dirty="0" smtClean="0"/>
                        <a:t>Серебренникова С.Г.</a:t>
                      </a:r>
                    </a:p>
                    <a:p>
                      <a:r>
                        <a:rPr lang="ru-RU" sz="1000" dirty="0" smtClean="0"/>
                        <a:t>Поплавская Т.В.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22.03.2021– 05.04.2021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l"/>
                      <a:r>
                        <a:rPr lang="ru-RU" sz="1000" dirty="0" smtClean="0"/>
                        <a:t>25.03.2021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031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Разработка</a:t>
                      </a:r>
                      <a:r>
                        <a:rPr lang="ru-RU" sz="1000" baseline="0" dirty="0" smtClean="0"/>
                        <a:t> регламента по составлению отчетов и актов об оказании услуг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Синючкова М.Е.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22.03.2021– 05.04.2021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26.03.2021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7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Программный контроль заполнения данных исполнителями</a:t>
                      </a:r>
                      <a:r>
                        <a:rPr lang="ru-RU" sz="1000" baseline="0" dirty="0" smtClean="0"/>
                        <a:t> в отчетной форме по направленным запросам</a:t>
                      </a:r>
                      <a:endParaRPr lang="ru-RU" sz="1000" dirty="0" smtClean="0"/>
                    </a:p>
                    <a:p>
                      <a:endParaRPr lang="ru-RU" sz="1000" dirty="0" smtClean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Синючкова М.Е.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22.03.2021– 05.04.2021</a:t>
                      </a:r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27.03.2021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2530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Направление исполнителями ответа на запрос через электронные ящики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Чернотченкова Н.А.</a:t>
                      </a:r>
                    </a:p>
                    <a:p>
                      <a:r>
                        <a:rPr lang="ru-RU" sz="1000" dirty="0" smtClean="0"/>
                        <a:t>Серебренникова С.Г.</a:t>
                      </a:r>
                    </a:p>
                    <a:p>
                      <a:r>
                        <a:rPr lang="ru-RU" sz="1000" dirty="0" smtClean="0"/>
                        <a:t>Поплавская Т.В.</a:t>
                      </a:r>
                    </a:p>
                    <a:p>
                      <a:r>
                        <a:rPr lang="ru-RU" sz="1000" dirty="0" smtClean="0"/>
                        <a:t>Гапоненко</a:t>
                      </a:r>
                      <a:r>
                        <a:rPr lang="ru-RU" sz="1000" baseline="0" dirty="0" smtClean="0"/>
                        <a:t> М.А.</a:t>
                      </a:r>
                    </a:p>
                    <a:p>
                      <a:r>
                        <a:rPr lang="ru-RU" sz="1000" baseline="0" dirty="0" smtClean="0"/>
                        <a:t>Киреева Ю.В.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22.03.2021– 05.04.2021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/>
                    </a:p>
                    <a:p>
                      <a:pPr algn="ctr"/>
                      <a:endParaRPr lang="ru-RU" sz="1000" dirty="0" smtClean="0"/>
                    </a:p>
                    <a:p>
                      <a:pPr algn="l"/>
                      <a:r>
                        <a:rPr lang="ru-RU" sz="1000" dirty="0" smtClean="0"/>
                        <a:t>29.03.2021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89148"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Интеграция </a:t>
                      </a:r>
                      <a:r>
                        <a:rPr lang="ru-RU" sz="1000" baseline="0" dirty="0" smtClean="0"/>
                        <a:t>данных для формирования актов и отчетов об оказании услуг, полученных по запросам, в программе  «1С услуги»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Синючкова М.Е.</a:t>
                      </a:r>
                    </a:p>
                    <a:p>
                      <a:r>
                        <a:rPr lang="ru-RU" sz="1000" dirty="0" smtClean="0"/>
                        <a:t>Чернотченкова Н.А.</a:t>
                      </a:r>
                    </a:p>
                    <a:p>
                      <a:r>
                        <a:rPr lang="ru-RU" sz="1000" dirty="0" smtClean="0"/>
                        <a:t>Серебренникова С.Г.</a:t>
                      </a:r>
                    </a:p>
                    <a:p>
                      <a:r>
                        <a:rPr lang="ru-RU" sz="1000" dirty="0" smtClean="0"/>
                        <a:t>Поплавская Т.В.</a:t>
                      </a:r>
                    </a:p>
                    <a:p>
                      <a:r>
                        <a:rPr lang="ru-RU" sz="1000" dirty="0" smtClean="0"/>
                        <a:t>Гапоненко</a:t>
                      </a:r>
                      <a:r>
                        <a:rPr lang="ru-RU" sz="1000" baseline="0" dirty="0" smtClean="0"/>
                        <a:t> М.А.</a:t>
                      </a:r>
                    </a:p>
                    <a:p>
                      <a:r>
                        <a:rPr lang="ru-RU" sz="1000" baseline="0" dirty="0" smtClean="0"/>
                        <a:t>Киреева Ю.В.</a:t>
                      </a:r>
                      <a:endParaRPr lang="ru-RU" sz="1000" dirty="0" smtClean="0"/>
                    </a:p>
                    <a:p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22.03.2021– 05.04.2021</a:t>
                      </a:r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 smtClean="0"/>
                    </a:p>
                    <a:p>
                      <a:endParaRPr lang="ru-RU" sz="1000" dirty="0" smtClean="0"/>
                    </a:p>
                    <a:p>
                      <a:r>
                        <a:rPr lang="ru-RU" sz="1000" dirty="0" smtClean="0"/>
                        <a:t>31.03.2021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1857364"/>
            <a:ext cx="571504" cy="357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2500306"/>
            <a:ext cx="571504" cy="35719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4357694"/>
            <a:ext cx="571504" cy="35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3643314"/>
            <a:ext cx="571504" cy="35719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86" y="3071810"/>
            <a:ext cx="571504" cy="3571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48" y="5214950"/>
            <a:ext cx="571504" cy="3571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48" y="6215082"/>
            <a:ext cx="571504" cy="35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7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643734" cy="584775"/>
          </a:xfrm>
        </p:spPr>
        <p:txBody>
          <a:bodyPr>
            <a:normAutofit fontScale="90000"/>
          </a:bodyPr>
          <a:lstStyle/>
          <a:p>
            <a:r>
              <a:rPr b="1" smtClean="0"/>
              <a:t>Уровень организации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14348" y="1928802"/>
            <a:ext cx="2928958" cy="2857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146810"/>
            <a:ext cx="3357586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000" b="1" spc="50" dirty="0" smtClean="0">
                <a:ln w="11430"/>
                <a:solidFill>
                  <a:srgbClr val="9D3D9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000" spc="50" dirty="0" smtClean="0">
                <a:ln w="11430"/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ПРОБЛЕМА</a:t>
            </a:r>
            <a:r>
              <a:rPr lang="ru-RU" sz="3000" spc="50" dirty="0">
                <a:ln w="11430"/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6" y="1142984"/>
            <a:ext cx="3571900" cy="55399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000" spc="50" dirty="0">
                <a:ln w="11430"/>
                <a:solidFill>
                  <a:srgbClr val="9966FF"/>
                </a:solidFill>
                <a:latin typeface="Arial Black" pitchFamily="34" charset="0"/>
              </a:rPr>
              <a:t>РЕШЕНИЕ: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14348" y="1714488"/>
            <a:ext cx="2928958" cy="7143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Длительное время на направление запросов</a:t>
            </a: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643570" y="1643050"/>
            <a:ext cx="3286148" cy="14287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Создание 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электронных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ящиков у отправителя и исполнителей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400" b="1" dirty="0">
                <a:latin typeface="Calibri" pitchFamily="34" charset="0"/>
                <a:cs typeface="Calibri" pitchFamily="34" charset="0"/>
              </a:rPr>
              <a:t>Приведение форму запросов в формат </a:t>
            </a:r>
            <a:r>
              <a:rPr lang="ru-RU" sz="1400" b="1" dirty="0" err="1">
                <a:latin typeface="Calibri" pitchFamily="34" charset="0"/>
                <a:cs typeface="Calibri" pitchFamily="34" charset="0"/>
              </a:rPr>
              <a:t>Excel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 для направления исполнителям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Рассылка запросов исполнителям через электронные ящики для сбора данных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mundpl\Desktop\ПРОЕКТ\Фото к лин-проекту\новые фото\IMG_20200214_090350_resized_20200214_092125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571876"/>
            <a:ext cx="4010025" cy="30575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2442548"/>
            <a:ext cx="2928958" cy="34501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72164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643734" cy="584775"/>
          </a:xfrm>
        </p:spPr>
        <p:txBody>
          <a:bodyPr>
            <a:normAutofit fontScale="90000"/>
          </a:bodyPr>
          <a:lstStyle/>
          <a:p>
            <a:r>
              <a:rPr b="1" smtClean="0"/>
              <a:t>Уровень организации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14348" y="1928802"/>
            <a:ext cx="2928958" cy="2857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146810"/>
            <a:ext cx="3500462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000" b="1" spc="50" dirty="0" smtClean="0">
                <a:ln w="11430"/>
                <a:solidFill>
                  <a:srgbClr val="9D3D9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000" spc="50" dirty="0" smtClean="0">
                <a:ln w="11430"/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ПРОБЛЕМА</a:t>
            </a:r>
            <a:r>
              <a:rPr lang="ru-RU" sz="3000" spc="50" dirty="0">
                <a:ln w="11430"/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6" y="1142984"/>
            <a:ext cx="3429024" cy="55399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000" spc="50" dirty="0">
                <a:ln w="11430"/>
                <a:solidFill>
                  <a:srgbClr val="9966FF"/>
                </a:solidFill>
                <a:latin typeface="Arial Black" pitchFamily="34" charset="0"/>
              </a:rPr>
              <a:t>РЕШЕНИЕ: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14348" y="1714488"/>
            <a:ext cx="2928958" cy="7143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Длительное время ожидания ответа на запрос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643570" y="1643050"/>
            <a:ext cx="3286148" cy="10715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Разработка регламента по составлению сводного отчета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Направление исполнителями ответа на запрос через электронные ящики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3" name="Picture 5" descr="C:\Users\mundpl\Desktop\бизнесмен-че-овека-d-и-бу-и-ьник-285837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71744"/>
            <a:ext cx="3571900" cy="3214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" t="-2846" r="5883" b="30606"/>
          <a:stretch/>
        </p:blipFill>
        <p:spPr>
          <a:xfrm>
            <a:off x="5223148" y="2996952"/>
            <a:ext cx="3118348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3795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643734" cy="584775"/>
          </a:xfrm>
        </p:spPr>
        <p:txBody>
          <a:bodyPr>
            <a:normAutofit fontScale="90000"/>
          </a:bodyPr>
          <a:lstStyle/>
          <a:p>
            <a:r>
              <a:rPr b="1" smtClean="0"/>
              <a:t>Уровень организации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14348" y="1928802"/>
            <a:ext cx="2928958" cy="2857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146810"/>
            <a:ext cx="3429024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000" b="1" spc="50" dirty="0" smtClean="0">
                <a:ln w="11430"/>
                <a:solidFill>
                  <a:srgbClr val="9D3D9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000" spc="50" dirty="0" smtClean="0">
                <a:ln w="11430"/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ПРОБЛЕМА</a:t>
            </a:r>
            <a:r>
              <a:rPr lang="ru-RU" sz="3000" spc="50" dirty="0">
                <a:ln w="11430"/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6" y="1142984"/>
            <a:ext cx="3357586" cy="55399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000" spc="50" dirty="0">
                <a:ln w="11430"/>
                <a:solidFill>
                  <a:srgbClr val="9966FF"/>
                </a:solidFill>
                <a:latin typeface="Arial Black" pitchFamily="34" charset="0"/>
              </a:rPr>
              <a:t>РЕШЕНИЕ: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14348" y="1714488"/>
            <a:ext cx="3429024" cy="7143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Длительное время на рассмотрение ответов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643570" y="1643050"/>
            <a:ext cx="3286148" cy="107157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Программный контроль заполнения данных исполнителями в отчетной форме по направленным запросам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7" name="Picture 3" descr="C:\Users\mundpl\Desktop\ПРОЕКТ\Фото к лин-проекту\новые фото\IMG_20200214_095710_resized_20200214_095945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214686"/>
            <a:ext cx="4000528" cy="34290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2214554"/>
            <a:ext cx="3857652" cy="33026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59594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643734" cy="584775"/>
          </a:xfrm>
        </p:spPr>
        <p:txBody>
          <a:bodyPr>
            <a:normAutofit fontScale="90000"/>
          </a:bodyPr>
          <a:lstStyle/>
          <a:p>
            <a:r>
              <a:rPr b="1" smtClean="0"/>
              <a:t>Уровень организации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14348" y="1928802"/>
            <a:ext cx="2928958" cy="2857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146810"/>
            <a:ext cx="3714776" cy="55399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000" b="1" spc="50" dirty="0" smtClean="0">
                <a:ln w="11430"/>
                <a:solidFill>
                  <a:srgbClr val="9D3D9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000" spc="50" dirty="0" smtClean="0">
                <a:ln w="11430"/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ПРОБЛЕМА</a:t>
            </a:r>
            <a:r>
              <a:rPr lang="ru-RU" sz="3000" spc="50" dirty="0">
                <a:ln w="11430"/>
                <a:solidFill>
                  <a:srgbClr val="99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9256" y="1142984"/>
            <a:ext cx="3714744" cy="553998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000" spc="50" dirty="0">
                <a:ln w="11430"/>
                <a:solidFill>
                  <a:srgbClr val="9966FF"/>
                </a:solidFill>
                <a:latin typeface="Arial Black" pitchFamily="34" charset="0"/>
              </a:rPr>
              <a:t>РЕШЕНИЕ: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14348" y="1714488"/>
            <a:ext cx="3429024" cy="7143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Длительное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время  формирования сводного отчета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auto">
          <a:xfrm>
            <a:off x="5857884" y="1643050"/>
            <a:ext cx="2857520" cy="11430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</a:pP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400" b="1" dirty="0">
                <a:latin typeface="Calibri" pitchFamily="34" charset="0"/>
                <a:cs typeface="Calibri" pitchFamily="34" charset="0"/>
              </a:rPr>
              <a:t>Интеграция данных для формирования актов и отчетов об оказании услуг, полученных по запросам, в программе  «1С услуги»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1400" b="1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lang="ru-RU" sz="1400" dirty="0" smtClean="0">
              <a:latin typeface="Calibri" pitchFamily="34" charset="0"/>
              <a:cs typeface="Calibri" pitchFamily="34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Y:\ФилипченкоМЯ\dia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3143248"/>
            <a:ext cx="3786214" cy="35004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31"/>
          <a:stretch/>
        </p:blipFill>
        <p:spPr>
          <a:xfrm>
            <a:off x="920130" y="2314883"/>
            <a:ext cx="2931790" cy="432882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992681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858481" cy="553998"/>
          </a:xfrm>
        </p:spPr>
        <p:txBody>
          <a:bodyPr>
            <a:normAutofit fontScale="90000"/>
          </a:bodyPr>
          <a:lstStyle/>
          <a:p>
            <a:r>
              <a:rPr sz="3000" b="1" smtClean="0"/>
              <a:t>Целевые показатели (результаты) </a:t>
            </a:r>
            <a:endParaRPr lang="ru-RU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880982"/>
              </p:ext>
            </p:extLst>
          </p:nvPr>
        </p:nvGraphicFramePr>
        <p:xfrm>
          <a:off x="2571736" y="1442472"/>
          <a:ext cx="6357982" cy="10578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57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834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Сокращение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времени на направление запросов за счет электронной рассылки формы отчета исполнителям 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" name="Picture 4" descr="http://tse1.mm.bing.net/th?&amp;id=OIP.Md8010874553d2130c9ffbaef33ed576fH0&amp;w=300&amp;h=225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988840"/>
            <a:ext cx="2226274" cy="165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38781538"/>
              </p:ext>
            </p:extLst>
          </p:nvPr>
        </p:nvGraphicFramePr>
        <p:xfrm>
          <a:off x="2709463" y="2643182"/>
          <a:ext cx="6434537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29256" y="4357694"/>
            <a:ext cx="12241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5-10 мин.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7206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858481" cy="553998"/>
          </a:xfrm>
        </p:spPr>
        <p:txBody>
          <a:bodyPr>
            <a:normAutofit fontScale="90000"/>
          </a:bodyPr>
          <a:lstStyle/>
          <a:p>
            <a:r>
              <a:rPr sz="3000" b="1" smtClean="0"/>
              <a:t>Целевые показатели (результаты) </a:t>
            </a:r>
            <a:endParaRPr lang="ru-RU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880982"/>
              </p:ext>
            </p:extLst>
          </p:nvPr>
        </p:nvGraphicFramePr>
        <p:xfrm>
          <a:off x="2571736" y="1442472"/>
          <a:ext cx="614366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834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Сокращение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времени на получение ответа на запрос  за счет электронного направления исполнителями и разработки регламента по составлению отчета 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" name="Picture 4" descr="http://tse1.mm.bing.net/th?&amp;id=OIP.Md8010874553d2130c9ffbaef33ed576fH0&amp;w=300&amp;h=225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988840"/>
            <a:ext cx="2226274" cy="165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23949217"/>
              </p:ext>
            </p:extLst>
          </p:nvPr>
        </p:nvGraphicFramePr>
        <p:xfrm>
          <a:off x="2428860" y="2643182"/>
          <a:ext cx="6434537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29256" y="4357694"/>
            <a:ext cx="12241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10-25 мин.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7206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6858481" cy="553998"/>
          </a:xfrm>
        </p:spPr>
        <p:txBody>
          <a:bodyPr>
            <a:normAutofit fontScale="90000"/>
          </a:bodyPr>
          <a:lstStyle/>
          <a:p>
            <a:r>
              <a:rPr sz="3000" b="1" smtClean="0"/>
              <a:t>Целевые показатели (результаты) </a:t>
            </a:r>
            <a:endParaRPr lang="ru-RU" sz="3000" b="1" dirty="0">
              <a:solidFill>
                <a:schemeClr val="tx1"/>
              </a:solidFill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880982"/>
              </p:ext>
            </p:extLst>
          </p:nvPr>
        </p:nvGraphicFramePr>
        <p:xfrm>
          <a:off x="2571736" y="1442472"/>
          <a:ext cx="6143668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3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57834">
                <a:tc>
                  <a:txBody>
                    <a:bodyPr/>
                    <a:lstStyle/>
                    <a:p>
                      <a:pPr algn="just"/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Сокращение</a:t>
                      </a:r>
                      <a:r>
                        <a:rPr lang="ru-RU" sz="1800" b="0" baseline="0" dirty="0" smtClean="0">
                          <a:solidFill>
                            <a:schemeClr val="tx1"/>
                          </a:solidFill>
                        </a:rPr>
                        <a:t> времени на интеграцию отчетных данных, полученных в электронной форме,  в сводный отчет  за счет слияния в автоматическом режиме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5" name="Picture 4" descr="http://tse1.mm.bing.net/th?&amp;id=OIP.Md8010874553d2130c9ffbaef33ed576fH0&amp;w=300&amp;h=225&amp;c=0&amp;pid=1.9&amp;rs=0&amp;p=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3528" y="1988840"/>
            <a:ext cx="2226274" cy="165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912237563"/>
              </p:ext>
            </p:extLst>
          </p:nvPr>
        </p:nvGraphicFramePr>
        <p:xfrm>
          <a:off x="2428860" y="2643182"/>
          <a:ext cx="6434537" cy="331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429256" y="4357694"/>
            <a:ext cx="12241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30-60 мин.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7206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572296" cy="646331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 Общие итоги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34" y="1222477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Для реализации проекта финансовые средства </a:t>
            </a:r>
          </a:p>
          <a:p>
            <a:r>
              <a:rPr lang="ru-RU" sz="2000" b="1" dirty="0" smtClean="0"/>
              <a:t>не затрачены 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642910" y="2071678"/>
            <a:ext cx="7858180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Уменьшение времени на подготовку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данных для формирования актов и отчетов об оказании социальных и дополнительных социальных услуг – 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на </a:t>
            </a:r>
            <a:r>
              <a:rPr lang="ru-RU" sz="2000" b="1" dirty="0" smtClean="0"/>
              <a:t>39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effectLst/>
                <a:latin typeface="Arial" charset="0"/>
              </a:rPr>
              <a:t> часов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642910" y="3143248"/>
            <a:ext cx="7858180" cy="85725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Увеличение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эффективности использования рабочего времени специалистов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642910" y="4214818"/>
            <a:ext cx="7858180" cy="7858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У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довлетворенность специалистов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трудовой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деятельностью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Прямоугольник 21"/>
          <p:cNvSpPr/>
          <p:nvPr/>
        </p:nvSpPr>
        <p:spPr bwMode="auto">
          <a:xfrm>
            <a:off x="642910" y="5357826"/>
            <a:ext cx="785818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Экономия материальных ресурсов –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Тонер, снижение износа техники, уменьшение количество используемой бумаги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43570" y="600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88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1500174"/>
            <a:ext cx="8501122" cy="1754326"/>
          </a:xfrm>
        </p:spPr>
        <p:txBody>
          <a:bodyPr/>
          <a:lstStyle/>
          <a:p>
            <a:r>
              <a:rPr sz="5400" b="1" dirty="0" smtClean="0"/>
              <a:t>СПАСИБО </a:t>
            </a:r>
            <a:br>
              <a:rPr sz="5400" b="1" dirty="0" smtClean="0"/>
            </a:br>
            <a:r>
              <a:rPr sz="5400" b="1" dirty="0" smtClean="0"/>
              <a:t>ЗА ВНИМАНИЕ</a:t>
            </a:r>
            <a:endParaRPr lang="ru-RU" sz="5400" b="1" dirty="0"/>
          </a:p>
        </p:txBody>
      </p:sp>
      <p:pic>
        <p:nvPicPr>
          <p:cNvPr id="1028" name="Picture 4" descr="https://cstor.nn2.ru/forum/data/forum/images/2018-10/216337619-l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32940"/>
            <a:ext cx="3672408" cy="368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67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8173" y="116632"/>
            <a:ext cx="2796150" cy="584775"/>
          </a:xfrm>
        </p:spPr>
        <p:txBody>
          <a:bodyPr>
            <a:normAutofit fontScale="90000"/>
          </a:bodyPr>
          <a:lstStyle/>
          <a:p>
            <a:pPr algn="ctr"/>
            <a:r>
              <a:rPr sz="1800" b="1" dirty="0" smtClean="0"/>
              <a:t>Паспорт </a:t>
            </a:r>
            <a:r>
              <a:rPr sz="1800" b="1" dirty="0" err="1" smtClean="0"/>
              <a:t>лин</a:t>
            </a:r>
            <a:r>
              <a:rPr sz="1800" b="1" dirty="0" smtClean="0"/>
              <a:t> </a:t>
            </a:r>
            <a:r>
              <a:rPr lang="ru-RU" sz="1800" b="1" dirty="0" smtClean="0"/>
              <a:t>–</a:t>
            </a:r>
            <a:r>
              <a:rPr sz="1800" b="1" dirty="0" smtClean="0"/>
              <a:t> проекта</a:t>
            </a:r>
            <a:r>
              <a:rPr sz="2800" b="1" dirty="0" smtClean="0"/>
              <a:t/>
            </a:r>
            <a:br>
              <a:rPr sz="2800" b="1" dirty="0" smtClean="0"/>
            </a:br>
            <a:r>
              <a:rPr sz="1400" b="1" dirty="0" smtClean="0"/>
              <a:t>"</a:t>
            </a:r>
            <a:r>
              <a:rPr sz="1400" b="1" dirty="0" err="1" smtClean="0"/>
              <a:t>Бережливый</a:t>
            </a:r>
            <a:r>
              <a:rPr sz="1400" b="1" dirty="0" smtClean="0"/>
              <a:t> офис"</a:t>
            </a:r>
            <a:endParaRPr lang="ru-RU" sz="2800" b="1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flipV="1">
            <a:off x="467544" y="5361998"/>
            <a:ext cx="39242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ru-RU" sz="1400" dirty="0">
              <a:solidFill>
                <a:srgbClr val="002060"/>
              </a:solidFill>
            </a:endParaRPr>
          </a:p>
          <a:p>
            <a:endParaRPr lang="ru-RU" sz="800" dirty="0">
              <a:ea typeface="Calibri"/>
              <a:cs typeface="Calibri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 smtClean="0">
                <a:effectLst/>
              </a:rPr>
              <a:t> </a:t>
            </a:r>
            <a:endParaRPr lang="ru-RU" sz="800" dirty="0"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833" y="1076916"/>
            <a:ext cx="386205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Общие данные:</a:t>
            </a:r>
          </a:p>
          <a:p>
            <a:pPr algn="just"/>
            <a:r>
              <a:rPr lang="ru-RU" sz="1100" b="1" u="sng" dirty="0" smtClean="0"/>
              <a:t>Заказчик:</a:t>
            </a:r>
            <a:r>
              <a:rPr lang="ru-RU" sz="1100" b="1" dirty="0" smtClean="0"/>
              <a:t> </a:t>
            </a:r>
            <a:r>
              <a:rPr lang="ru-RU" sz="1100" dirty="0" smtClean="0"/>
              <a:t>Лапина Е.С., директор МБУ ТЦСОН жилого района Промышленновский города Кемерово.</a:t>
            </a:r>
          </a:p>
          <a:p>
            <a:pPr algn="just"/>
            <a:r>
              <a:rPr lang="ru-RU" sz="1100" b="1" u="sng" dirty="0" smtClean="0"/>
              <a:t>Процесс:</a:t>
            </a:r>
            <a:r>
              <a:rPr lang="ru-RU" sz="1100" b="1" dirty="0" smtClean="0"/>
              <a:t> </a:t>
            </a:r>
            <a:r>
              <a:rPr lang="ru-RU" sz="1100" dirty="0" smtClean="0"/>
              <a:t>сбор и интеграция</a:t>
            </a:r>
            <a:r>
              <a:rPr lang="ru-RU" sz="1100" b="1" dirty="0" smtClean="0"/>
              <a:t> </a:t>
            </a:r>
            <a:r>
              <a:rPr lang="ru-RU" sz="1100" dirty="0" smtClean="0"/>
              <a:t>данных для формирования актов и отчетов об оказании социальных и дополнительных социальных услуг в программе «1С услуги».</a:t>
            </a:r>
          </a:p>
          <a:p>
            <a:pPr algn="just"/>
            <a:r>
              <a:rPr lang="ru-RU" sz="1100" b="1" u="sng" dirty="0" smtClean="0"/>
              <a:t>Границы процесса:</a:t>
            </a:r>
            <a:r>
              <a:rPr lang="ru-RU" sz="1100" b="1" dirty="0" smtClean="0"/>
              <a:t> </a:t>
            </a:r>
            <a:r>
              <a:rPr lang="ru-RU" sz="1100" dirty="0" smtClean="0"/>
              <a:t>с момента запроса до момента интеграции данных для формирования актов и отчетов.</a:t>
            </a:r>
          </a:p>
          <a:p>
            <a:pPr algn="just"/>
            <a:r>
              <a:rPr lang="ru-RU" sz="1100" b="1" u="sng" dirty="0" smtClean="0"/>
              <a:t>Руководитель </a:t>
            </a:r>
            <a:r>
              <a:rPr lang="ru-RU" sz="1100" b="1" u="sng" dirty="0" err="1" smtClean="0"/>
              <a:t>лин</a:t>
            </a:r>
            <a:r>
              <a:rPr lang="ru-RU" sz="1100" b="1" u="sng" dirty="0" smtClean="0"/>
              <a:t> – проекта:</a:t>
            </a:r>
            <a:r>
              <a:rPr lang="ru-RU" sz="1100" b="1" dirty="0" smtClean="0"/>
              <a:t> </a:t>
            </a:r>
            <a:r>
              <a:rPr lang="ru-RU" sz="1100" dirty="0" smtClean="0"/>
              <a:t>Синючкова М.Е., заместитель директора МБУТЦСОН </a:t>
            </a:r>
            <a:r>
              <a:rPr lang="ru-RU" sz="1100" dirty="0" err="1" smtClean="0"/>
              <a:t>ж.р</a:t>
            </a:r>
            <a:r>
              <a:rPr lang="ru-RU" sz="1100" dirty="0" smtClean="0"/>
              <a:t>. Промышленновский города Кемерово.</a:t>
            </a:r>
          </a:p>
          <a:p>
            <a:pPr algn="just"/>
            <a:r>
              <a:rPr lang="ru-RU" sz="1100" b="1" u="sng" dirty="0"/>
              <a:t>Команда </a:t>
            </a:r>
            <a:r>
              <a:rPr lang="ru-RU" sz="1100" b="1" u="sng" dirty="0" err="1"/>
              <a:t>лин</a:t>
            </a:r>
            <a:r>
              <a:rPr lang="ru-RU" sz="1100" b="1" u="sng" dirty="0"/>
              <a:t>-проекта:  </a:t>
            </a:r>
          </a:p>
          <a:p>
            <a:pPr algn="just"/>
            <a:r>
              <a:rPr lang="ru-RU" sz="1000" dirty="0"/>
              <a:t>Поплавская Т.В. </a:t>
            </a:r>
            <a:r>
              <a:rPr lang="ru-RU" sz="1000" dirty="0" smtClean="0"/>
              <a:t>- заведующий </a:t>
            </a:r>
            <a:r>
              <a:rPr lang="ru-RU" sz="1000" dirty="0"/>
              <a:t>отделением социального обслуживания на дому;</a:t>
            </a:r>
          </a:p>
          <a:p>
            <a:pPr algn="just"/>
            <a:r>
              <a:rPr lang="ru-RU" sz="1000" dirty="0"/>
              <a:t>Серебренникова С.Г.- заведующий отделением социального обслуживания на дому;</a:t>
            </a:r>
          </a:p>
          <a:p>
            <a:pPr algn="just"/>
            <a:r>
              <a:rPr lang="ru-RU" sz="1000" dirty="0"/>
              <a:t>Чернотченкова Н.А.  - заведующий отделением социального обслуживания на дому;</a:t>
            </a:r>
          </a:p>
          <a:p>
            <a:pPr algn="just"/>
            <a:r>
              <a:rPr lang="ru-RU" sz="1000" dirty="0"/>
              <a:t>Гапоненко М.А. - заведующий отделением срочного социального обслуживания;</a:t>
            </a:r>
          </a:p>
          <a:p>
            <a:pPr algn="just"/>
            <a:r>
              <a:rPr lang="ru-RU" sz="1000" dirty="0"/>
              <a:t>Киреева Ю.В. – заведующий социально-реабилитационным отделением</a:t>
            </a:r>
          </a:p>
          <a:p>
            <a:pPr algn="just"/>
            <a:endParaRPr lang="ru-RU" sz="1100" dirty="0" smtClean="0"/>
          </a:p>
          <a:p>
            <a:pPr algn="just"/>
            <a:endParaRPr lang="ru-RU" sz="1100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837470" y="1076916"/>
            <a:ext cx="408943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u="sng" dirty="0" smtClean="0"/>
          </a:p>
          <a:p>
            <a:r>
              <a:rPr lang="ru-RU" sz="1100" b="1" dirty="0" smtClean="0"/>
              <a:t>Эффекты</a:t>
            </a:r>
            <a:r>
              <a:rPr lang="ru-RU" sz="1100" b="1" dirty="0"/>
              <a:t>:</a:t>
            </a:r>
          </a:p>
          <a:p>
            <a:pPr marL="228600" indent="-228600" algn="l">
              <a:buAutoNum type="arabicPeriod"/>
            </a:pPr>
            <a:r>
              <a:rPr lang="ru-RU" sz="1100" dirty="0"/>
              <a:t>Повышение эффективности использования рабочего времени.</a:t>
            </a:r>
          </a:p>
          <a:p>
            <a:pPr marL="228600" indent="-228600" algn="l">
              <a:buAutoNum type="arabicPeriod"/>
            </a:pPr>
            <a:r>
              <a:rPr lang="ru-RU" sz="1100" dirty="0"/>
              <a:t>Сокращение сроков при сборе и интеграции данных для формирования актов и отчетов в  программе «1С услуги».</a:t>
            </a:r>
          </a:p>
          <a:p>
            <a:pPr marL="228600" indent="-228600" algn="l">
              <a:buAutoNum type="arabicPeriod"/>
            </a:pPr>
            <a:r>
              <a:rPr lang="ru-RU" sz="1100" dirty="0"/>
              <a:t>Экономия материальных ресурсов.</a:t>
            </a:r>
          </a:p>
          <a:p>
            <a:endParaRPr lang="ru-RU" sz="1100" b="1" u="sng" dirty="0"/>
          </a:p>
          <a:p>
            <a:r>
              <a:rPr lang="ru-RU" sz="1100" b="1" u="sng" dirty="0" smtClean="0"/>
              <a:t>Обоснование</a:t>
            </a:r>
            <a:r>
              <a:rPr lang="ru-RU" sz="1100" b="1" u="sng" dirty="0"/>
              <a:t>:</a:t>
            </a:r>
          </a:p>
          <a:p>
            <a:pPr marL="342900" indent="-342900" algn="l">
              <a:buAutoNum type="arabicPeriod"/>
            </a:pPr>
            <a:r>
              <a:rPr lang="ru-RU" sz="1100" dirty="0" smtClean="0"/>
              <a:t>Длительное время на направление запроса в структурные подразделения учреждения.</a:t>
            </a:r>
          </a:p>
          <a:p>
            <a:pPr marL="342900" indent="-342900" algn="l">
              <a:buFontTx/>
              <a:buAutoNum type="arabicPeriod"/>
            </a:pPr>
            <a:r>
              <a:rPr lang="ru-RU" sz="1100" dirty="0" smtClean="0"/>
              <a:t>Длительное время на получение данных из структурных подразделений учреждения.</a:t>
            </a:r>
          </a:p>
          <a:p>
            <a:pPr marL="342900" indent="-342900" algn="l"/>
            <a:r>
              <a:rPr lang="ru-RU" sz="1100" dirty="0" smtClean="0"/>
              <a:t>3.      Оптимизация процесса интеграции данных для формирования актов </a:t>
            </a:r>
            <a:r>
              <a:rPr lang="ru-RU" sz="1100" dirty="0"/>
              <a:t>и </a:t>
            </a:r>
            <a:r>
              <a:rPr lang="ru-RU" sz="1100" dirty="0" smtClean="0"/>
              <a:t>отчетов об </a:t>
            </a:r>
            <a:r>
              <a:rPr lang="ru-RU" sz="1100" dirty="0"/>
              <a:t>оказании социальных и дополнительных социальных услуг в программе «1С услуги</a:t>
            </a:r>
            <a:r>
              <a:rPr lang="ru-RU" sz="1100" dirty="0" smtClean="0"/>
              <a:t>».</a:t>
            </a:r>
            <a:endParaRPr lang="ru-RU" sz="1100" dirty="0"/>
          </a:p>
        </p:txBody>
      </p:sp>
      <p:sp>
        <p:nvSpPr>
          <p:cNvPr id="16" name="TextBox 15"/>
          <p:cNvSpPr txBox="1"/>
          <p:nvPr/>
        </p:nvSpPr>
        <p:spPr>
          <a:xfrm>
            <a:off x="4804013" y="3286124"/>
            <a:ext cx="41563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100" b="1" dirty="0" smtClean="0"/>
          </a:p>
          <a:p>
            <a:endParaRPr lang="ru-RU" sz="1100" b="1" dirty="0"/>
          </a:p>
          <a:p>
            <a:endParaRPr lang="ru-RU" sz="1100" b="1" dirty="0" smtClean="0"/>
          </a:p>
          <a:p>
            <a:endParaRPr lang="ru-RU" sz="1100" b="1" dirty="0"/>
          </a:p>
          <a:p>
            <a:endParaRPr lang="ru-RU" sz="1100" b="1" dirty="0" smtClean="0"/>
          </a:p>
          <a:p>
            <a:endParaRPr lang="ru-RU" sz="1100" b="1" dirty="0"/>
          </a:p>
          <a:p>
            <a:endParaRPr lang="ru-RU" sz="1100" b="1" dirty="0" smtClean="0"/>
          </a:p>
          <a:p>
            <a:r>
              <a:rPr lang="ru-RU" sz="1100" b="1" dirty="0" smtClean="0"/>
              <a:t>Сроки:</a:t>
            </a:r>
          </a:p>
          <a:p>
            <a:pPr algn="l"/>
            <a:r>
              <a:rPr lang="ru-RU" sz="1100" dirty="0"/>
              <a:t>1. Согласование паспорта </a:t>
            </a:r>
            <a:r>
              <a:rPr lang="ru-RU" sz="1100" dirty="0" err="1"/>
              <a:t>лин</a:t>
            </a:r>
            <a:r>
              <a:rPr lang="ru-RU" sz="1100" dirty="0"/>
              <a:t>-проекта </a:t>
            </a:r>
            <a:r>
              <a:rPr lang="ru-RU" sz="1100" dirty="0" smtClean="0"/>
              <a:t>«31» января 2021                                                                                                                  </a:t>
            </a:r>
            <a:endParaRPr lang="ru-RU" sz="1100" dirty="0"/>
          </a:p>
          <a:p>
            <a:pPr algn="l"/>
            <a:r>
              <a:rPr lang="ru-RU" sz="1100" dirty="0"/>
              <a:t>2.Анализ текущей ситуации:</a:t>
            </a:r>
          </a:p>
          <a:p>
            <a:pPr algn="l"/>
            <a:r>
              <a:rPr lang="ru-RU" sz="1100" dirty="0" smtClean="0"/>
              <a:t>- разработка </a:t>
            </a:r>
            <a:r>
              <a:rPr lang="ru-RU" sz="1100" dirty="0"/>
              <a:t>текущей карты процесса </a:t>
            </a:r>
            <a:r>
              <a:rPr lang="ru-RU" sz="1100" dirty="0" smtClean="0"/>
              <a:t>01.02-26.02</a:t>
            </a:r>
            <a:r>
              <a:rPr lang="ru-RU" sz="1100" dirty="0"/>
              <a:t>. </a:t>
            </a:r>
            <a:r>
              <a:rPr lang="ru-RU" sz="1100" dirty="0" smtClean="0"/>
              <a:t>2021</a:t>
            </a:r>
            <a:endParaRPr lang="ru-RU" sz="1100" dirty="0"/>
          </a:p>
          <a:p>
            <a:pPr algn="l"/>
            <a:r>
              <a:rPr lang="ru-RU" sz="1100" dirty="0" smtClean="0"/>
              <a:t>- поиск </a:t>
            </a:r>
            <a:r>
              <a:rPr lang="ru-RU" sz="1100" dirty="0"/>
              <a:t>и выявление проблем  </a:t>
            </a:r>
            <a:r>
              <a:rPr lang="ru-RU" sz="1100" dirty="0" smtClean="0"/>
              <a:t>01.03-05.03.2021</a:t>
            </a:r>
            <a:endParaRPr lang="ru-RU" sz="1100" dirty="0"/>
          </a:p>
          <a:p>
            <a:pPr algn="l"/>
            <a:r>
              <a:rPr lang="ru-RU" sz="1100" dirty="0" smtClean="0"/>
              <a:t>- разработка </a:t>
            </a:r>
            <a:r>
              <a:rPr lang="ru-RU" sz="1100" dirty="0"/>
              <a:t>целевой карты </a:t>
            </a:r>
            <a:r>
              <a:rPr lang="ru-RU" sz="1100" dirty="0" smtClean="0"/>
              <a:t>процесса 09.03-19.03.2021</a:t>
            </a:r>
            <a:endParaRPr lang="ru-RU" sz="1100" dirty="0"/>
          </a:p>
          <a:p>
            <a:pPr algn="l"/>
            <a:r>
              <a:rPr lang="ru-RU" sz="1100" dirty="0"/>
              <a:t>- разработка плана мероприятий проекта </a:t>
            </a:r>
            <a:r>
              <a:rPr lang="ru-RU" sz="1100" dirty="0" smtClean="0"/>
              <a:t>22.03-02.04.2021</a:t>
            </a:r>
            <a:endParaRPr lang="ru-RU" sz="1100" dirty="0"/>
          </a:p>
          <a:p>
            <a:pPr algn="l"/>
            <a:r>
              <a:rPr lang="ru-RU" sz="1100" dirty="0"/>
              <a:t>3  Защита мероприятий </a:t>
            </a:r>
            <a:r>
              <a:rPr lang="ru-RU" sz="1100" dirty="0" smtClean="0"/>
              <a:t>09.04.2021</a:t>
            </a:r>
            <a:endParaRPr lang="ru-RU" sz="1100" dirty="0"/>
          </a:p>
          <a:p>
            <a:pPr algn="l"/>
            <a:r>
              <a:rPr lang="ru-RU" sz="1100" dirty="0"/>
              <a:t>4. Внедрение улучшений  </a:t>
            </a:r>
            <a:r>
              <a:rPr lang="ru-RU" sz="1100" dirty="0" smtClean="0"/>
              <a:t>12.04-02.08.2021</a:t>
            </a:r>
          </a:p>
          <a:p>
            <a:pPr algn="l"/>
            <a:r>
              <a:rPr lang="ru-RU" sz="1100" dirty="0" smtClean="0"/>
              <a:t>5. Мониторинг </a:t>
            </a:r>
            <a:r>
              <a:rPr lang="ru-RU" sz="1100" dirty="0"/>
              <a:t>улучшений  с </a:t>
            </a:r>
            <a:r>
              <a:rPr lang="ru-RU" sz="1100" dirty="0" smtClean="0"/>
              <a:t>03.08.2021</a:t>
            </a:r>
            <a:endParaRPr lang="ru-RU" sz="1100" dirty="0"/>
          </a:p>
          <a:p>
            <a:pPr algn="l"/>
            <a:r>
              <a:rPr lang="ru-RU" sz="1100" dirty="0" smtClean="0"/>
              <a:t>6. </a:t>
            </a:r>
            <a:r>
              <a:rPr lang="ru-RU" sz="1100" dirty="0"/>
              <a:t>Закрытие проекта </a:t>
            </a:r>
            <a:r>
              <a:rPr lang="ru-RU" sz="1100" dirty="0" smtClean="0"/>
              <a:t>30.08.2021</a:t>
            </a:r>
            <a:endParaRPr lang="ru-RU" sz="1100" dirty="0"/>
          </a:p>
        </p:txBody>
      </p:sp>
      <p:sp>
        <p:nvSpPr>
          <p:cNvPr id="18" name="Прямоугольник 17"/>
          <p:cNvSpPr/>
          <p:nvPr/>
        </p:nvSpPr>
        <p:spPr>
          <a:xfrm rot="10800000" flipV="1">
            <a:off x="2118954" y="4544862"/>
            <a:ext cx="86065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 smtClean="0"/>
          </a:p>
          <a:p>
            <a:endParaRPr lang="ru-RU" sz="1100" b="1" dirty="0"/>
          </a:p>
          <a:p>
            <a:r>
              <a:rPr lang="ru-RU" sz="1100" b="1" dirty="0" smtClean="0"/>
              <a:t>Цели: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664877"/>
              </p:ext>
            </p:extLst>
          </p:nvPr>
        </p:nvGraphicFramePr>
        <p:xfrm>
          <a:off x="395537" y="5229199"/>
          <a:ext cx="3953353" cy="16361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89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80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1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406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Наименование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406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цели, ед. изм.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406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Текущий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406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Целевой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406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показатель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406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Сокращение времени на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запрос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данных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, мин.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406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- 60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406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5-10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406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Сокращение времени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на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получение данных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, мин.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406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480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- 960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4060" algn="l"/>
                        </a:tabLs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10-25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406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Сокращение времени на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интеграцию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данных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, мин.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4060" algn="l"/>
                        </a:tabLs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960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-1440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4544060" algn="l"/>
                        </a:tabLst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30-60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952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6492" y="188640"/>
            <a:ext cx="3467616" cy="584775"/>
          </a:xfrm>
        </p:spPr>
        <p:txBody>
          <a:bodyPr>
            <a:normAutofit fontScale="90000"/>
          </a:bodyPr>
          <a:lstStyle/>
          <a:p>
            <a:r>
              <a:rPr lang="ru-RU" dirty="0"/>
              <a:t>Команда проекта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360583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4" y="2357430"/>
            <a:ext cx="571503" cy="57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3" y="3314711"/>
            <a:ext cx="571505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143088" y="1466889"/>
            <a:ext cx="4104457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Синючкова Майя Евгеньевна – заместитель директора, руководитель проекта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11796" y="2394841"/>
            <a:ext cx="3600400" cy="81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Гапоненко Марина Александровна – заведующий отделением срочного социального обслуживания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8984" y="3325730"/>
            <a:ext cx="3600400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Чернотченкова Наталья Анатольевна– заведующий отделением социального обслуживания на дому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20072" y="2394841"/>
            <a:ext cx="3600400" cy="81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Киреева Юлия Викторовна – заведующий социально-реабилитационным отделением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65561" y="3068961"/>
            <a:ext cx="3590629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5000"/>
              </a:lnSpc>
            </a:pPr>
            <a:endParaRPr lang="ru-RU" sz="1400" b="1" dirty="0" smtClean="0">
              <a:solidFill>
                <a:srgbClr val="002060"/>
              </a:solidFill>
            </a:endParaRPr>
          </a:p>
          <a:p>
            <a:pPr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Серебренникова Светлана Геннадьевна </a:t>
            </a:r>
            <a:r>
              <a:rPr lang="ru-RU" sz="1400" b="1" dirty="0">
                <a:solidFill>
                  <a:srgbClr val="002060"/>
                </a:solidFill>
              </a:rPr>
              <a:t>– заведующий отделением социального обслуживания на дому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lvl="0" algn="l">
              <a:lnSpc>
                <a:spcPct val="115000"/>
              </a:lnSpc>
            </a:pP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285992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42900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500570"/>
            <a:ext cx="552706" cy="55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 flipH="1">
            <a:off x="778984" y="4525476"/>
            <a:ext cx="3578702" cy="814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15000"/>
              </a:lnSpc>
            </a:pPr>
            <a:r>
              <a:rPr lang="ru-RU" sz="1400" b="1" dirty="0" smtClean="0">
                <a:solidFill>
                  <a:srgbClr val="002060"/>
                </a:solidFill>
              </a:rPr>
              <a:t>Поплавская Татьяна Викторовна </a:t>
            </a:r>
            <a:r>
              <a:rPr lang="ru-RU" sz="1400" b="1" dirty="0">
                <a:solidFill>
                  <a:srgbClr val="002060"/>
                </a:solidFill>
              </a:rPr>
              <a:t>– заведующий отделением социального обслуживания на дому</a:t>
            </a:r>
            <a:endParaRPr lang="ru-RU" sz="14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62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35588" y="3149588"/>
            <a:ext cx="2304256" cy="51125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2981" y="357166"/>
            <a:ext cx="6842291" cy="1077218"/>
          </a:xfrm>
        </p:spPr>
        <p:txBody>
          <a:bodyPr>
            <a:normAutofit fontScale="90000"/>
          </a:bodyPr>
          <a:lstStyle/>
          <a:p>
            <a:r>
              <a:rPr b="1" smtClean="0">
                <a:solidFill>
                  <a:schemeClr val="tx1"/>
                </a:solidFill>
              </a:rPr>
              <a:t> Составление карты текущего </a:t>
            </a:r>
            <a:br>
              <a:rPr b="1" smtClean="0">
                <a:solidFill>
                  <a:schemeClr val="tx1"/>
                </a:solidFill>
              </a:rPr>
            </a:br>
            <a:r>
              <a:rPr b="1" smtClean="0">
                <a:solidFill>
                  <a:schemeClr val="tx1"/>
                </a:solidFill>
              </a:rPr>
              <a:t>состояния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576064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4624"/>
            <a:ext cx="6529358" cy="5847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текущего состояния процесса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1538" y="214290"/>
            <a:ext cx="6660286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1643050"/>
            <a:ext cx="1347798" cy="52322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Направление запроса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785794"/>
            <a:ext cx="1285884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Calibri" pitchFamily="34" charset="0"/>
                <a:cs typeface="Calibri" pitchFamily="34" charset="0"/>
              </a:rPr>
              <a:t>Отделение социального обслуживания на дому №1</a:t>
            </a:r>
            <a:endParaRPr lang="ru-RU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3" y="1571612"/>
            <a:ext cx="1214447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itchFamily="34" charset="0"/>
                <a:cs typeface="Calibri" pitchFamily="34" charset="0"/>
              </a:rPr>
              <a:t>Отделение социального обслуживания на </a:t>
            </a:r>
            <a:r>
              <a:rPr lang="ru-RU" sz="1050" dirty="0" smtClean="0">
                <a:latin typeface="Calibri" pitchFamily="34" charset="0"/>
                <a:cs typeface="Calibri" pitchFamily="34" charset="0"/>
              </a:rPr>
              <a:t>дому №2</a:t>
            </a:r>
            <a:endParaRPr lang="ru-RU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4497" y="2346642"/>
            <a:ext cx="1143008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itchFamily="34" charset="0"/>
                <a:cs typeface="Calibri" pitchFamily="34" charset="0"/>
              </a:rPr>
              <a:t>Отделение социального обслуживания на </a:t>
            </a:r>
            <a:r>
              <a:rPr lang="ru-RU" sz="1050" dirty="0" smtClean="0">
                <a:latin typeface="Calibri" pitchFamily="34" charset="0"/>
                <a:cs typeface="Calibri" pitchFamily="34" charset="0"/>
              </a:rPr>
              <a:t>дому №3</a:t>
            </a:r>
            <a:endParaRPr lang="ru-RU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2500306"/>
            <a:ext cx="928694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Calibri" pitchFamily="34" charset="0"/>
                <a:cs typeface="Calibri" pitchFamily="34" charset="0"/>
              </a:rPr>
              <a:t>Социально-реабилитационное отделение</a:t>
            </a:r>
            <a:endParaRPr lang="ru-RU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2500306"/>
            <a:ext cx="1143008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 smtClean="0">
                <a:latin typeface="Calibri" pitchFamily="34" charset="0"/>
                <a:cs typeface="Calibri" pitchFamily="34" charset="0"/>
              </a:rPr>
              <a:t>Отделение срочного социального обслуживания</a:t>
            </a:r>
            <a:endParaRPr lang="ru-RU" sz="1050" dirty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 flipV="1">
            <a:off x="1357290" y="1785926"/>
            <a:ext cx="357190" cy="217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3"/>
          </p:cNvCxnSpPr>
          <p:nvPr/>
        </p:nvCxnSpPr>
        <p:spPr>
          <a:xfrm flipH="1" flipV="1">
            <a:off x="1714480" y="1155126"/>
            <a:ext cx="285752" cy="4879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1214414" y="2143116"/>
            <a:ext cx="500066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10" idx="0"/>
          </p:cNvCxnSpPr>
          <p:nvPr/>
        </p:nvCxnSpPr>
        <p:spPr>
          <a:xfrm>
            <a:off x="2285985" y="2143118"/>
            <a:ext cx="35718" cy="357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86050" y="2143116"/>
            <a:ext cx="857256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utoShape 2"/>
          <p:cNvSpPr>
            <a:spLocks noChangeArrowheads="1"/>
          </p:cNvSpPr>
          <p:nvPr/>
        </p:nvSpPr>
        <p:spPr bwMode="auto">
          <a:xfrm>
            <a:off x="2857488" y="1571612"/>
            <a:ext cx="857256" cy="714380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38" name="TextBox 37"/>
          <p:cNvSpPr txBox="1"/>
          <p:nvPr/>
        </p:nvSpPr>
        <p:spPr>
          <a:xfrm>
            <a:off x="4357686" y="1643050"/>
            <a:ext cx="1428760" cy="523220"/>
          </a:xfrm>
          <a:prstGeom prst="rect">
            <a:avLst/>
          </a:prstGeom>
          <a:solidFill>
            <a:srgbClr val="FFFF99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Рассмотрение запроса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5143504" y="1857364"/>
            <a:ext cx="785818" cy="714380"/>
          </a:xfrm>
          <a:prstGeom prst="star5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500826" y="1571612"/>
            <a:ext cx="1428760" cy="738664"/>
          </a:xfrm>
          <a:prstGeom prst="rect">
            <a:avLst/>
          </a:prstGeom>
          <a:solidFill>
            <a:srgbClr val="FFFF99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Подготовка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данных для ответа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7500958" y="1857364"/>
            <a:ext cx="785818" cy="714380"/>
          </a:xfrm>
          <a:prstGeom prst="star5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715008" y="3429000"/>
            <a:ext cx="1714512" cy="523220"/>
          </a:xfrm>
          <a:prstGeom prst="rect">
            <a:avLst/>
          </a:prstGeom>
          <a:solidFill>
            <a:srgbClr val="FFFF00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Получение</a:t>
            </a:r>
            <a:r>
              <a:rPr lang="ru-RU" sz="1400" dirty="0" smtClean="0"/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ответа на запрос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15272" y="2857496"/>
            <a:ext cx="1143008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itchFamily="34" charset="0"/>
                <a:cs typeface="Calibri" pitchFamily="34" charset="0"/>
              </a:rPr>
              <a:t>Отделение социального обслуживания на дому №1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786710" y="3857628"/>
            <a:ext cx="1143008" cy="769441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Calibri" pitchFamily="34" charset="0"/>
                <a:cs typeface="Calibri" pitchFamily="34" charset="0"/>
              </a:rPr>
              <a:t>Отделение социального обслуживания на дому </a:t>
            </a:r>
            <a:r>
              <a:rPr lang="ru-RU" sz="1100" dirty="0" smtClean="0">
                <a:latin typeface="Calibri" pitchFamily="34" charset="0"/>
                <a:cs typeface="Calibri" pitchFamily="34" charset="0"/>
              </a:rPr>
              <a:t>№2</a:t>
            </a:r>
            <a:endParaRPr lang="ru-RU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500958" y="4714884"/>
            <a:ext cx="1143008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itchFamily="34" charset="0"/>
                <a:cs typeface="Calibri" pitchFamily="34" charset="0"/>
              </a:rPr>
              <a:t>Отделение социального обслуживания на дому </a:t>
            </a:r>
            <a:r>
              <a:rPr lang="ru-RU" sz="1050" dirty="0" smtClean="0">
                <a:latin typeface="Calibri" pitchFamily="34" charset="0"/>
                <a:cs typeface="Calibri" pitchFamily="34" charset="0"/>
              </a:rPr>
              <a:t>№3</a:t>
            </a:r>
            <a:endParaRPr lang="ru-RU" sz="105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7950" y="4500570"/>
            <a:ext cx="1071570" cy="577081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itchFamily="34" charset="0"/>
                <a:cs typeface="Calibri" pitchFamily="34" charset="0"/>
              </a:rPr>
              <a:t>Социально-реабилитационное отделение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000628" y="4500570"/>
            <a:ext cx="1285884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itchFamily="34" charset="0"/>
                <a:cs typeface="Calibri" pitchFamily="34" charset="0"/>
              </a:rPr>
              <a:t>Отделение срочного социального обслуживания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5786446" y="4000504"/>
            <a:ext cx="571504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8" idx="0"/>
          </p:cNvCxnSpPr>
          <p:nvPr/>
        </p:nvCxnSpPr>
        <p:spPr>
          <a:xfrm rot="16200000" flipV="1">
            <a:off x="6590124" y="4196958"/>
            <a:ext cx="500066" cy="107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6200000" flipV="1">
            <a:off x="7179487" y="4036223"/>
            <a:ext cx="714380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6" idx="1"/>
            <a:endCxn id="44" idx="3"/>
          </p:cNvCxnSpPr>
          <p:nvPr/>
        </p:nvCxnSpPr>
        <p:spPr>
          <a:xfrm flipH="1" flipV="1">
            <a:off x="7429520" y="3690610"/>
            <a:ext cx="357190" cy="5517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 rot="10800000" flipV="1">
            <a:off x="7143768" y="3143248"/>
            <a:ext cx="571504" cy="2143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AutoShape 2"/>
          <p:cNvSpPr>
            <a:spLocks noChangeArrowheads="1"/>
          </p:cNvSpPr>
          <p:nvPr/>
        </p:nvSpPr>
        <p:spPr bwMode="auto">
          <a:xfrm>
            <a:off x="5357818" y="3643314"/>
            <a:ext cx="857256" cy="785818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0" name="TextBox 59"/>
          <p:cNvSpPr txBox="1"/>
          <p:nvPr/>
        </p:nvSpPr>
        <p:spPr>
          <a:xfrm>
            <a:off x="500034" y="3429000"/>
            <a:ext cx="1928826" cy="738664"/>
          </a:xfrm>
          <a:prstGeom prst="rect">
            <a:avLst/>
          </a:prstGeom>
          <a:solidFill>
            <a:srgbClr val="FFFF00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Интеграция данных для формирования отчета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AutoShape 2"/>
          <p:cNvSpPr>
            <a:spLocks noChangeArrowheads="1"/>
          </p:cNvSpPr>
          <p:nvPr/>
        </p:nvSpPr>
        <p:spPr bwMode="auto">
          <a:xfrm>
            <a:off x="142844" y="3929066"/>
            <a:ext cx="857256" cy="785818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285720" y="5429264"/>
            <a:ext cx="1357322" cy="3077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643042" y="5429264"/>
            <a:ext cx="228601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- операция процесса </a:t>
            </a:r>
            <a:endParaRPr lang="ru-RU" sz="1300" dirty="0"/>
          </a:p>
        </p:txBody>
      </p:sp>
      <p:sp>
        <p:nvSpPr>
          <p:cNvPr id="67" name="TextBox 66"/>
          <p:cNvSpPr txBox="1"/>
          <p:nvPr/>
        </p:nvSpPr>
        <p:spPr>
          <a:xfrm>
            <a:off x="285720" y="5857892"/>
            <a:ext cx="1357322" cy="307777"/>
          </a:xfrm>
          <a:prstGeom prst="rect">
            <a:avLst/>
          </a:prstGeom>
          <a:solidFill>
            <a:srgbClr val="C7E6A4"/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71604" y="5786454"/>
            <a:ext cx="2286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- участники операции                                                                процесса </a:t>
            </a:r>
            <a:endParaRPr lang="ru-RU" sz="1300" dirty="0"/>
          </a:p>
        </p:txBody>
      </p:sp>
      <p:sp>
        <p:nvSpPr>
          <p:cNvPr id="69" name="AutoShape 2"/>
          <p:cNvSpPr>
            <a:spLocks noChangeArrowheads="1"/>
          </p:cNvSpPr>
          <p:nvPr/>
        </p:nvSpPr>
        <p:spPr bwMode="auto">
          <a:xfrm>
            <a:off x="3929058" y="5500702"/>
            <a:ext cx="857256" cy="785818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4857752" y="5715016"/>
            <a:ext cx="9286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- потери </a:t>
            </a:r>
            <a:endParaRPr lang="ru-RU" sz="1300" dirty="0"/>
          </a:p>
        </p:txBody>
      </p:sp>
      <p:sp>
        <p:nvSpPr>
          <p:cNvPr id="71" name="AutoShape 4"/>
          <p:cNvSpPr>
            <a:spLocks noChangeArrowheads="1"/>
          </p:cNvSpPr>
          <p:nvPr/>
        </p:nvSpPr>
        <p:spPr bwMode="auto">
          <a:xfrm>
            <a:off x="4000496" y="6215058"/>
            <a:ext cx="785818" cy="642942"/>
          </a:xfrm>
          <a:prstGeom prst="star5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4643438" y="6429396"/>
            <a:ext cx="207170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- вынужденные потери </a:t>
            </a:r>
            <a:endParaRPr lang="ru-RU" sz="1300" dirty="0"/>
          </a:p>
        </p:txBody>
      </p:sp>
      <p:sp>
        <p:nvSpPr>
          <p:cNvPr id="74" name="TextBox 73"/>
          <p:cNvSpPr txBox="1"/>
          <p:nvPr/>
        </p:nvSpPr>
        <p:spPr>
          <a:xfrm>
            <a:off x="7215206" y="6286521"/>
            <a:ext cx="2143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300" dirty="0" smtClean="0"/>
              <a:t>- передача документов из рук в руки</a:t>
            </a:r>
            <a:endParaRPr lang="ru-RU" sz="1300" dirty="0"/>
          </a:p>
        </p:txBody>
      </p:sp>
      <p:sp>
        <p:nvSpPr>
          <p:cNvPr id="54" name="Стрелка вправо 53"/>
          <p:cNvSpPr/>
          <p:nvPr/>
        </p:nvSpPr>
        <p:spPr>
          <a:xfrm>
            <a:off x="3714744" y="1643050"/>
            <a:ext cx="571504" cy="48320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5400000">
            <a:off x="6885305" y="2473017"/>
            <a:ext cx="571504" cy="48320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Стрелка вправо 79"/>
          <p:cNvSpPr/>
          <p:nvPr/>
        </p:nvSpPr>
        <p:spPr>
          <a:xfrm rot="10800000">
            <a:off x="2500298" y="3571876"/>
            <a:ext cx="642942" cy="48320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>
            <a:off x="5857884" y="1643050"/>
            <a:ext cx="571504" cy="48320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Стрелка вправо 81"/>
          <p:cNvSpPr/>
          <p:nvPr/>
        </p:nvSpPr>
        <p:spPr>
          <a:xfrm>
            <a:off x="6643702" y="5643578"/>
            <a:ext cx="571504" cy="48320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2928926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285748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3" name="TextBox 92"/>
          <p:cNvSpPr txBox="1"/>
          <p:nvPr/>
        </p:nvSpPr>
        <p:spPr>
          <a:xfrm>
            <a:off x="4714876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3286116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4500562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6" name="TextBox 95"/>
          <p:cNvSpPr txBox="1"/>
          <p:nvPr/>
        </p:nvSpPr>
        <p:spPr>
          <a:xfrm>
            <a:off x="3500430" y="3071810"/>
            <a:ext cx="1071570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latin typeface="Arial" pitchFamily="34" charset="0"/>
                <a:cs typeface="Arial" pitchFamily="34" charset="0"/>
              </a:rPr>
              <a:t>t min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- 20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мин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900" dirty="0" smtClean="0">
                <a:latin typeface="Arial" pitchFamily="34" charset="0"/>
                <a:cs typeface="Arial" pitchFamily="34" charset="0"/>
              </a:rPr>
              <a:t>t max –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мин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072198" y="3000372"/>
            <a:ext cx="114300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latin typeface="Arial" pitchFamily="34" charset="0"/>
                <a:cs typeface="Arial" pitchFamily="34" charset="0"/>
              </a:rPr>
              <a:t>t min –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48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мин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900" dirty="0" smtClean="0">
                <a:latin typeface="Arial" pitchFamily="34" charset="0"/>
                <a:cs typeface="Arial" pitchFamily="34" charset="0"/>
              </a:rPr>
              <a:t>t max  -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96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мин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857224" y="3071810"/>
            <a:ext cx="114300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latin typeface="Arial" pitchFamily="34" charset="0"/>
                <a:cs typeface="Arial" pitchFamily="34" charset="0"/>
              </a:rPr>
              <a:t>t min –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96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мин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900" dirty="0" smtClean="0">
                <a:latin typeface="Arial" pitchFamily="34" charset="0"/>
                <a:cs typeface="Arial" pitchFamily="34" charset="0"/>
              </a:rPr>
              <a:t>t max –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14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40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мин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10800000">
            <a:off x="4786314" y="3500438"/>
            <a:ext cx="642942" cy="48320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TextBox 61"/>
          <p:cNvSpPr txBox="1"/>
          <p:nvPr/>
        </p:nvSpPr>
        <p:spPr>
          <a:xfrm>
            <a:off x="3286116" y="3429000"/>
            <a:ext cx="1428760" cy="738664"/>
          </a:xfrm>
          <a:prstGeom prst="rect">
            <a:avLst/>
          </a:prstGeom>
          <a:solidFill>
            <a:srgbClr val="FFFF00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Рассмотрение ответа  на запрос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AutoShape 2"/>
          <p:cNvSpPr>
            <a:spLocks noChangeArrowheads="1"/>
          </p:cNvSpPr>
          <p:nvPr/>
        </p:nvSpPr>
        <p:spPr bwMode="auto">
          <a:xfrm>
            <a:off x="2928926" y="3857628"/>
            <a:ext cx="857256" cy="785818"/>
          </a:xfrm>
          <a:prstGeom prst="irregularSeal1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05" name="TextBox 104"/>
          <p:cNvSpPr txBox="1"/>
          <p:nvPr/>
        </p:nvSpPr>
        <p:spPr>
          <a:xfrm>
            <a:off x="2000232" y="1214422"/>
            <a:ext cx="1143008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latin typeface="Arial" pitchFamily="34" charset="0"/>
                <a:cs typeface="Arial" pitchFamily="34" charset="0"/>
              </a:rPr>
              <a:t>t min -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3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мин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900" dirty="0" smtClean="0">
                <a:latin typeface="Arial" pitchFamily="34" charset="0"/>
                <a:cs typeface="Arial" pitchFamily="34" charset="0"/>
              </a:rPr>
              <a:t>t max –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6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мин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54" y="4143380"/>
            <a:ext cx="166689" cy="25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214818"/>
            <a:ext cx="1619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4071942"/>
            <a:ext cx="1619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34" y="3714752"/>
            <a:ext cx="142876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58" y="2928934"/>
            <a:ext cx="1619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142984"/>
            <a:ext cx="1619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1619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1619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14554"/>
            <a:ext cx="1619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143116"/>
            <a:ext cx="1619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0" name="Shape 89"/>
          <p:cNvCxnSpPr/>
          <p:nvPr/>
        </p:nvCxnSpPr>
        <p:spPr bwMode="auto">
          <a:xfrm rot="5400000">
            <a:off x="9000362" y="5358620"/>
            <a:ext cx="1588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Прямая соединительная линия 101"/>
          <p:cNvCxnSpPr/>
          <p:nvPr/>
        </p:nvCxnSpPr>
        <p:spPr bwMode="auto">
          <a:xfrm rot="5400000" flipH="1" flipV="1">
            <a:off x="8429620" y="4643446"/>
            <a:ext cx="142876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Прямая соединительная линия 103"/>
          <p:cNvCxnSpPr/>
          <p:nvPr/>
        </p:nvCxnSpPr>
        <p:spPr bwMode="auto">
          <a:xfrm rot="5400000" flipH="1" flipV="1">
            <a:off x="9144000" y="5357826"/>
            <a:ext cx="158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Прямая соединительная линия 110"/>
          <p:cNvCxnSpPr/>
          <p:nvPr/>
        </p:nvCxnSpPr>
        <p:spPr bwMode="auto">
          <a:xfrm>
            <a:off x="8929718" y="1071546"/>
            <a:ext cx="3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1" name="Прямая соединительная линия 120"/>
          <p:cNvCxnSpPr/>
          <p:nvPr/>
        </p:nvCxnSpPr>
        <p:spPr bwMode="auto">
          <a:xfrm rot="10800000">
            <a:off x="2428860" y="1153006"/>
            <a:ext cx="650085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3" name="Прямая со стрелкой 122"/>
          <p:cNvCxnSpPr/>
          <p:nvPr/>
        </p:nvCxnSpPr>
        <p:spPr bwMode="auto">
          <a:xfrm rot="5400000">
            <a:off x="2357422" y="1232838"/>
            <a:ext cx="14287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2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85794"/>
            <a:ext cx="1619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82075" y="2571744"/>
            <a:ext cx="1619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857760"/>
            <a:ext cx="161925" cy="24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3" name="Прямая со стрелкой 132"/>
          <p:cNvCxnSpPr/>
          <p:nvPr/>
        </p:nvCxnSpPr>
        <p:spPr bwMode="auto">
          <a:xfrm rot="5400000">
            <a:off x="3396760" y="4862132"/>
            <a:ext cx="119016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Прямая со стрелкой 135"/>
          <p:cNvCxnSpPr/>
          <p:nvPr/>
        </p:nvCxnSpPr>
        <p:spPr bwMode="auto">
          <a:xfrm>
            <a:off x="4000496" y="5474214"/>
            <a:ext cx="492922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Прямая со стрелкой 139"/>
          <p:cNvCxnSpPr/>
          <p:nvPr/>
        </p:nvCxnSpPr>
        <p:spPr bwMode="auto">
          <a:xfrm rot="5400000" flipH="1" flipV="1">
            <a:off x="6786242" y="3307805"/>
            <a:ext cx="428707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429264"/>
            <a:ext cx="171453" cy="25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6286520"/>
            <a:ext cx="2857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9" name="TextBox 88"/>
          <p:cNvSpPr txBox="1"/>
          <p:nvPr/>
        </p:nvSpPr>
        <p:spPr>
          <a:xfrm>
            <a:off x="7358082" y="5643578"/>
            <a:ext cx="164304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300" dirty="0" smtClean="0"/>
              <a:t>- направление                  потока операции</a:t>
            </a:r>
            <a:endParaRPr lang="ru-RU" sz="1300" dirty="0"/>
          </a:p>
        </p:txBody>
      </p:sp>
      <p:sp>
        <p:nvSpPr>
          <p:cNvPr id="88" name="TextBox 87"/>
          <p:cNvSpPr txBox="1"/>
          <p:nvPr/>
        </p:nvSpPr>
        <p:spPr>
          <a:xfrm>
            <a:off x="1714480" y="6365557"/>
            <a:ext cx="22860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/>
              <a:t>- участники операции                                                                процесса </a:t>
            </a:r>
            <a:endParaRPr lang="ru-RU" sz="1300" dirty="0"/>
          </a:p>
        </p:txBody>
      </p:sp>
      <p:sp>
        <p:nvSpPr>
          <p:cNvPr id="101" name="TextBox 100"/>
          <p:cNvSpPr txBox="1"/>
          <p:nvPr/>
        </p:nvSpPr>
        <p:spPr>
          <a:xfrm>
            <a:off x="285720" y="6357958"/>
            <a:ext cx="1357322" cy="30777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4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7802" y="436433"/>
            <a:ext cx="4804456" cy="5232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Анализ потерь и проблем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2326" y="1593872"/>
            <a:ext cx="62754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 причины потери времени</a:t>
            </a:r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 bwMode="auto">
          <a:xfrm rot="10800000" flipV="1">
            <a:off x="2214546" y="2000240"/>
            <a:ext cx="1000142" cy="64294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" name="Прямая со стрелкой 8"/>
          <p:cNvCxnSpPr/>
          <p:nvPr/>
        </p:nvCxnSpPr>
        <p:spPr bwMode="auto">
          <a:xfrm>
            <a:off x="5786446" y="2000240"/>
            <a:ext cx="1000132" cy="71438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85720" y="4143380"/>
            <a:ext cx="43924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 smtClean="0"/>
              <a:t>Длительное время на направление запроса в структурные подразделения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Длительное время </a:t>
            </a:r>
            <a:r>
              <a:rPr lang="ru-RU" dirty="0"/>
              <a:t>н</a:t>
            </a:r>
            <a:r>
              <a:rPr lang="ru-RU" dirty="0" smtClean="0"/>
              <a:t>а получение данных от социальных работников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Длительное время на проверку данных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/>
              <a:t>Длительное время формирования актов и отчетов об оказании социальных услуг</a:t>
            </a:r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1285852" y="2714620"/>
            <a:ext cx="2286016" cy="1000132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Потери</a:t>
            </a:r>
          </a:p>
        </p:txBody>
      </p:sp>
      <p:sp>
        <p:nvSpPr>
          <p:cNvPr id="20" name="Скругленный прямоугольник 19"/>
          <p:cNvSpPr/>
          <p:nvPr/>
        </p:nvSpPr>
        <p:spPr bwMode="auto">
          <a:xfrm>
            <a:off x="5857884" y="2786058"/>
            <a:ext cx="2286016" cy="928694"/>
          </a:xfrm>
          <a:prstGeom prst="round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Вынужденные потери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429256" y="4214818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buFontTx/>
              <a:buChar char="-"/>
            </a:pPr>
            <a:r>
              <a:rPr lang="ru-RU" dirty="0" smtClean="0"/>
              <a:t>Сбор данных социальными работниками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marL="180975" indent="-180975" algn="just">
              <a:buFontTx/>
              <a:buChar char="-"/>
            </a:pPr>
            <a:r>
              <a:rPr lang="ru-RU" dirty="0" smtClean="0"/>
              <a:t>Подготовка ответа на запрос отделениями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70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36433"/>
            <a:ext cx="6429420" cy="954107"/>
          </a:xfrm>
        </p:spPr>
        <p:txBody>
          <a:bodyPr/>
          <a:lstStyle/>
          <a:p>
            <a:r>
              <a:rPr sz="2800" b="1" smtClean="0">
                <a:solidFill>
                  <a:schemeClr val="tx1"/>
                </a:solidFill>
              </a:rPr>
              <a:t>Выявление проблем  методом </a:t>
            </a:r>
            <a:br>
              <a:rPr sz="2800" b="1" smtClean="0">
                <a:solidFill>
                  <a:schemeClr val="tx1"/>
                </a:solidFill>
              </a:rPr>
            </a:br>
            <a:r>
              <a:rPr sz="2800" b="1" smtClean="0">
                <a:solidFill>
                  <a:schemeClr val="tx1"/>
                </a:solidFill>
              </a:rPr>
              <a:t>"5 почему"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3118" name="Picture 46" descr="C:\Users\mundpl\Desktop\ПРОЕКТ\ECozkCKUcAAOCs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643050"/>
            <a:ext cx="714380" cy="1071570"/>
          </a:xfrm>
          <a:prstGeom prst="rect">
            <a:avLst/>
          </a:prstGeom>
          <a:noFill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11000" contras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5441">
            <a:off x="4273371" y="3552990"/>
            <a:ext cx="1115137" cy="115643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29000" contras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2140"/>
            <a:ext cx="1428728" cy="128586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1055">
            <a:off x="0" y="1142984"/>
            <a:ext cx="1057533" cy="100013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11" y="1390540"/>
            <a:ext cx="3019206" cy="2974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90540"/>
            <a:ext cx="3363838" cy="3442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802829" y="3465259"/>
            <a:ext cx="2664296" cy="37079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2642" y="3843046"/>
            <a:ext cx="2862322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370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 bwMode="auto">
          <a:xfrm>
            <a:off x="2928926" y="1500174"/>
            <a:ext cx="6000792" cy="1000132"/>
          </a:xfrm>
          <a:prstGeom prst="rect">
            <a:avLst/>
          </a:prstGeom>
          <a:solidFill>
            <a:srgbClr val="FF5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Отсутствует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214678" y="3214686"/>
            <a:ext cx="5715040" cy="1571636"/>
          </a:xfrm>
          <a:prstGeom prst="rect">
            <a:avLst/>
          </a:prstGeom>
          <a:solidFill>
            <a:srgbClr val="FFFF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Отсутствует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36433"/>
            <a:ext cx="6929486" cy="523220"/>
          </a:xfrm>
        </p:spPr>
        <p:txBody>
          <a:bodyPr/>
          <a:lstStyle/>
          <a:p>
            <a:r>
              <a:rPr sz="2800" b="1" smtClean="0">
                <a:solidFill>
                  <a:schemeClr val="tx1"/>
                </a:solidFill>
              </a:rPr>
              <a:t>Пирамида проблем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2143108" y="1000108"/>
            <a:ext cx="1857388" cy="135732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357290" y="2000240"/>
            <a:ext cx="2259013" cy="2778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 УРОВЕНЬ</a:t>
            </a:r>
          </a:p>
        </p:txBody>
      </p:sp>
      <p:sp>
        <p:nvSpPr>
          <p:cNvPr id="19" name="Трапеция 18"/>
          <p:cNvSpPr/>
          <p:nvPr/>
        </p:nvSpPr>
        <p:spPr>
          <a:xfrm>
            <a:off x="1142976" y="2857496"/>
            <a:ext cx="3714776" cy="1785950"/>
          </a:xfrm>
          <a:prstGeom prst="trapezoid">
            <a:avLst>
              <a:gd name="adj" fmla="val 5623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57158" y="4071942"/>
            <a:ext cx="24066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2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</a:t>
            </a:r>
            <a:r>
              <a:rPr lang="ru-RU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200" b="1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</a:t>
            </a:r>
          </a:p>
        </p:txBody>
      </p:sp>
      <p:sp>
        <p:nvSpPr>
          <p:cNvPr id="23" name="Трапеция 22"/>
          <p:cNvSpPr/>
          <p:nvPr/>
        </p:nvSpPr>
        <p:spPr>
          <a:xfrm>
            <a:off x="428596" y="5000636"/>
            <a:ext cx="5338765" cy="1600438"/>
          </a:xfrm>
          <a:prstGeom prst="trapezoid">
            <a:avLst>
              <a:gd name="adj" fmla="val 56231"/>
            </a:avLst>
          </a:prstGeom>
          <a:solidFill>
            <a:srgbClr val="00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500430" y="5000636"/>
            <a:ext cx="5429288" cy="1600438"/>
          </a:xfrm>
          <a:prstGeom prst="rect">
            <a:avLst/>
          </a:prstGeom>
          <a:solidFill>
            <a:srgbClr val="66FF66">
              <a:alpha val="58824"/>
            </a:srgbClr>
          </a:solidFill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 smtClean="0"/>
              <a:t>Длительное </a:t>
            </a:r>
            <a:r>
              <a:rPr lang="ru-RU" sz="1400" dirty="0"/>
              <a:t>время на направление запроса в структурные подразделения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Длительное время на получение данных от социальных работников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Длительное время на проверку данных</a:t>
            </a:r>
          </a:p>
          <a:p>
            <a:pPr marL="285750" indent="-285750" algn="just">
              <a:buFontTx/>
              <a:buChar char="-"/>
            </a:pPr>
            <a:r>
              <a:rPr lang="ru-RU" sz="1400" dirty="0"/>
              <a:t>Длительное время формирования актов и отчетов об оказании социальных услуг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38" y="5767388"/>
            <a:ext cx="215103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endParaRPr lang="ru-RU" sz="12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ru-RU" sz="1200" b="1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УРОВЕНЬ ОРГАНИЗАЦИИ</a:t>
            </a:r>
            <a:endParaRPr lang="ru-RU" sz="1200" b="1" u="sng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99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44624"/>
            <a:ext cx="6715172" cy="5847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Карта </a:t>
            </a:r>
            <a:r>
              <a:rPr smtClean="0"/>
              <a:t>целевого</a:t>
            </a:r>
            <a:r>
              <a:rPr lang="ru-RU" dirty="0" smtClean="0"/>
              <a:t> состояния процесса</a:t>
            </a: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071538" y="214290"/>
            <a:ext cx="6660286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1643050"/>
            <a:ext cx="1347798" cy="83099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Направление запроса в  электронном виде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785794"/>
            <a:ext cx="1285884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itchFamily="34" charset="0"/>
                <a:cs typeface="Calibri" pitchFamily="34" charset="0"/>
              </a:rPr>
              <a:t>Отделение социального обслуживания на дому №1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1643050"/>
            <a:ext cx="1214446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itchFamily="34" charset="0"/>
                <a:cs typeface="Calibri" pitchFamily="34" charset="0"/>
              </a:rPr>
              <a:t>Отделение социального обслуживания на дому №1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7158" y="2643182"/>
            <a:ext cx="1143008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itchFamily="34" charset="0"/>
                <a:cs typeface="Calibri" pitchFamily="34" charset="0"/>
              </a:rPr>
              <a:t>Отделение социального обслуживания на дому №1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57356" y="2786058"/>
            <a:ext cx="928694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itchFamily="34" charset="0"/>
                <a:cs typeface="Calibri" pitchFamily="34" charset="0"/>
              </a:rPr>
              <a:t>Социально-реабилитационное отделение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8926" y="2500306"/>
            <a:ext cx="1143008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itchFamily="34" charset="0"/>
                <a:cs typeface="Calibri" pitchFamily="34" charset="0"/>
              </a:rPr>
              <a:t>Отделение срочного социального обслуживания</a:t>
            </a:r>
          </a:p>
        </p:txBody>
      </p:sp>
      <p:cxnSp>
        <p:nvCxnSpPr>
          <p:cNvPr id="12" name="Прямая со стрелкой 11"/>
          <p:cNvCxnSpPr>
            <a:stCxn id="6" idx="1"/>
            <a:endCxn id="8" idx="3"/>
          </p:cNvCxnSpPr>
          <p:nvPr/>
        </p:nvCxnSpPr>
        <p:spPr>
          <a:xfrm flipH="1" flipV="1">
            <a:off x="1357290" y="2012382"/>
            <a:ext cx="500066" cy="461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7" idx="3"/>
          </p:cNvCxnSpPr>
          <p:nvPr/>
        </p:nvCxnSpPr>
        <p:spPr>
          <a:xfrm rot="16200000" flipV="1">
            <a:off x="1613394" y="1256212"/>
            <a:ext cx="487924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9" idx="0"/>
          </p:cNvCxnSpPr>
          <p:nvPr/>
        </p:nvCxnSpPr>
        <p:spPr>
          <a:xfrm flipH="1">
            <a:off x="928662" y="2143116"/>
            <a:ext cx="928694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14678" y="2214554"/>
            <a:ext cx="500066" cy="28575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14810" y="1643050"/>
            <a:ext cx="1428760" cy="461665"/>
          </a:xfrm>
          <a:prstGeom prst="rect">
            <a:avLst/>
          </a:prstGeom>
          <a:solidFill>
            <a:srgbClr val="FFFF99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Рассмотрение запроса 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4"/>
          <p:cNvSpPr>
            <a:spLocks noChangeArrowheads="1"/>
          </p:cNvSpPr>
          <p:nvPr/>
        </p:nvSpPr>
        <p:spPr bwMode="auto">
          <a:xfrm>
            <a:off x="5143504" y="1785926"/>
            <a:ext cx="785818" cy="714380"/>
          </a:xfrm>
          <a:prstGeom prst="star5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572264" y="1643050"/>
            <a:ext cx="1428760" cy="646331"/>
          </a:xfrm>
          <a:prstGeom prst="rect">
            <a:avLst/>
          </a:prstGeom>
          <a:solidFill>
            <a:srgbClr val="FFFF99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Подготовка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данных для ответа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AutoShape 4"/>
          <p:cNvSpPr>
            <a:spLocks noChangeArrowheads="1"/>
          </p:cNvSpPr>
          <p:nvPr/>
        </p:nvSpPr>
        <p:spPr bwMode="auto">
          <a:xfrm>
            <a:off x="7572396" y="1785926"/>
            <a:ext cx="785818" cy="714380"/>
          </a:xfrm>
          <a:prstGeom prst="star5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572132" y="3714752"/>
            <a:ext cx="1643074" cy="646331"/>
          </a:xfrm>
          <a:prstGeom prst="rect">
            <a:avLst/>
          </a:prstGeom>
          <a:solidFill>
            <a:srgbClr val="FFFF00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Arial" pitchFamily="34" charset="0"/>
                <a:cs typeface="Arial" pitchFamily="34" charset="0"/>
              </a:rPr>
              <a:t>Получение</a:t>
            </a:r>
            <a:r>
              <a:rPr lang="ru-RU" sz="1200" dirty="0" smtClean="0"/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ответа на запрос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в электронном виде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572396" y="2857496"/>
            <a:ext cx="1143008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itchFamily="34" charset="0"/>
                <a:cs typeface="Calibri" pitchFamily="34" charset="0"/>
              </a:rPr>
              <a:t>Отделение социального обслуживания на дому №1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43834" y="3857628"/>
            <a:ext cx="1143008" cy="769441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Calibri" pitchFamily="34" charset="0"/>
                <a:cs typeface="Calibri" pitchFamily="34" charset="0"/>
              </a:rPr>
              <a:t>Отделение социального обслуживания на дому №1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44" y="4714884"/>
            <a:ext cx="1143008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itchFamily="34" charset="0"/>
                <a:cs typeface="Calibri" pitchFamily="34" charset="0"/>
              </a:rPr>
              <a:t>Отделение социального обслуживания на дому №1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143636" y="4786322"/>
            <a:ext cx="1071570" cy="577081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itchFamily="34" charset="0"/>
                <a:cs typeface="Calibri" pitchFamily="34" charset="0"/>
              </a:rPr>
              <a:t>Социально-реабилитационное отделение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786314" y="4714884"/>
            <a:ext cx="1285884" cy="738664"/>
          </a:xfrm>
          <a:prstGeom prst="rect">
            <a:avLst/>
          </a:prstGeom>
          <a:solidFill>
            <a:srgbClr val="C7E6A4"/>
          </a:solidFill>
          <a:ln w="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Calibri" pitchFamily="34" charset="0"/>
                <a:cs typeface="Calibri" pitchFamily="34" charset="0"/>
              </a:rPr>
              <a:t>Отделение срочного социального обслуживания</a:t>
            </a:r>
          </a:p>
        </p:txBody>
      </p:sp>
      <p:cxnSp>
        <p:nvCxnSpPr>
          <p:cNvPr id="50" name="Прямая со стрелкой 49"/>
          <p:cNvCxnSpPr>
            <a:stCxn id="49" idx="0"/>
          </p:cNvCxnSpPr>
          <p:nvPr/>
        </p:nvCxnSpPr>
        <p:spPr>
          <a:xfrm flipV="1">
            <a:off x="5429256" y="4357694"/>
            <a:ext cx="285752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8" idx="0"/>
          </p:cNvCxnSpPr>
          <p:nvPr/>
        </p:nvCxnSpPr>
        <p:spPr>
          <a:xfrm rot="16200000" flipV="1">
            <a:off x="6411529" y="4518429"/>
            <a:ext cx="428628" cy="107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10800000">
            <a:off x="7072330" y="4357694"/>
            <a:ext cx="500066" cy="35719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46" idx="1"/>
            <a:endCxn id="44" idx="3"/>
          </p:cNvCxnSpPr>
          <p:nvPr/>
        </p:nvCxnSpPr>
        <p:spPr>
          <a:xfrm flipH="1" flipV="1">
            <a:off x="7215206" y="4037918"/>
            <a:ext cx="428628" cy="2044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>
            <a:stCxn id="45" idx="1"/>
          </p:cNvCxnSpPr>
          <p:nvPr/>
        </p:nvCxnSpPr>
        <p:spPr>
          <a:xfrm flipH="1">
            <a:off x="7000892" y="3226828"/>
            <a:ext cx="571504" cy="416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428860" y="3714752"/>
            <a:ext cx="1928826" cy="646331"/>
          </a:xfrm>
          <a:prstGeom prst="rect">
            <a:avLst/>
          </a:prstGeom>
          <a:solidFill>
            <a:srgbClr val="FFFF00"/>
          </a:solidFill>
          <a:ln w="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Интеграция данных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 для формирования отчета в автоматическом режиме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42844" y="5715016"/>
            <a:ext cx="1357322" cy="30777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428728" y="5715016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операция процесса </a:t>
            </a:r>
            <a:endParaRPr lang="ru-RU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142844" y="6357958"/>
            <a:ext cx="1357322" cy="307777"/>
          </a:xfrm>
          <a:prstGeom prst="rect">
            <a:avLst/>
          </a:prstGeom>
          <a:solidFill>
            <a:srgbClr val="C7E6A4"/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85852" y="633478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участники операции                                                                процесса </a:t>
            </a:r>
            <a:endParaRPr lang="ru-RU" sz="1400" dirty="0"/>
          </a:p>
        </p:txBody>
      </p:sp>
      <p:sp>
        <p:nvSpPr>
          <p:cNvPr id="71" name="AutoShape 4"/>
          <p:cNvSpPr>
            <a:spLocks noChangeArrowheads="1"/>
          </p:cNvSpPr>
          <p:nvPr/>
        </p:nvSpPr>
        <p:spPr bwMode="auto">
          <a:xfrm>
            <a:off x="6500826" y="6215058"/>
            <a:ext cx="642942" cy="642942"/>
          </a:xfrm>
          <a:prstGeom prst="star5">
            <a:avLst/>
          </a:prstGeom>
          <a:solidFill>
            <a:srgbClr val="FFCC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7072298" y="6357958"/>
            <a:ext cx="20717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вынужденные потери </a:t>
            </a:r>
            <a:endParaRPr lang="ru-RU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4143372" y="5643578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/>
              <a:t>- направление потока </a:t>
            </a:r>
            <a:r>
              <a:rPr lang="en-US" sz="1400" dirty="0" smtClean="0"/>
              <a:t>                                                                                          </a:t>
            </a:r>
            <a:r>
              <a:rPr lang="ru-RU" sz="1400" dirty="0" smtClean="0"/>
              <a:t>операции</a:t>
            </a:r>
            <a:endParaRPr lang="ru-RU" sz="1400" dirty="0"/>
          </a:p>
        </p:txBody>
      </p:sp>
      <p:sp>
        <p:nvSpPr>
          <p:cNvPr id="54" name="Стрелка вправо 53"/>
          <p:cNvSpPr/>
          <p:nvPr/>
        </p:nvSpPr>
        <p:spPr>
          <a:xfrm>
            <a:off x="3428992" y="1643050"/>
            <a:ext cx="714380" cy="48320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Стрелка вправо 58"/>
          <p:cNvSpPr/>
          <p:nvPr/>
        </p:nvSpPr>
        <p:spPr>
          <a:xfrm rot="5400000">
            <a:off x="6742429" y="2544455"/>
            <a:ext cx="714380" cy="48320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" name="Стрелка вправо 80"/>
          <p:cNvSpPr/>
          <p:nvPr/>
        </p:nvSpPr>
        <p:spPr>
          <a:xfrm>
            <a:off x="5786446" y="1643050"/>
            <a:ext cx="714380" cy="48320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Стрелка вправо 81"/>
          <p:cNvSpPr/>
          <p:nvPr/>
        </p:nvSpPr>
        <p:spPr>
          <a:xfrm>
            <a:off x="3571868" y="5643578"/>
            <a:ext cx="571504" cy="48320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1" name="TextBox 90"/>
          <p:cNvSpPr txBox="1"/>
          <p:nvPr/>
        </p:nvSpPr>
        <p:spPr>
          <a:xfrm>
            <a:off x="2928926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92" name="TextBox 91"/>
          <p:cNvSpPr txBox="1"/>
          <p:nvPr/>
        </p:nvSpPr>
        <p:spPr>
          <a:xfrm>
            <a:off x="2857488" y="13572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3" name="TextBox 92"/>
          <p:cNvSpPr txBox="1"/>
          <p:nvPr/>
        </p:nvSpPr>
        <p:spPr>
          <a:xfrm>
            <a:off x="4714876" y="10001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4" name="TextBox 93"/>
          <p:cNvSpPr txBox="1"/>
          <p:nvPr/>
        </p:nvSpPr>
        <p:spPr>
          <a:xfrm>
            <a:off x="3286116" y="12144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5" name="TextBox 94"/>
          <p:cNvSpPr txBox="1"/>
          <p:nvPr/>
        </p:nvSpPr>
        <p:spPr>
          <a:xfrm>
            <a:off x="4500562" y="7857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9" name="TextBox 98"/>
          <p:cNvSpPr txBox="1"/>
          <p:nvPr/>
        </p:nvSpPr>
        <p:spPr>
          <a:xfrm>
            <a:off x="5929322" y="3357562"/>
            <a:ext cx="114300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latin typeface="Arial" pitchFamily="34" charset="0"/>
                <a:cs typeface="Arial" pitchFamily="34" charset="0"/>
              </a:rPr>
              <a:t>t min –  1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мин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900" dirty="0" smtClean="0">
                <a:latin typeface="Arial" pitchFamily="34" charset="0"/>
                <a:cs typeface="Arial" pitchFamily="34" charset="0"/>
              </a:rPr>
              <a:t>t max  -  2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мин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000364" y="3357562"/>
            <a:ext cx="1143008" cy="3693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latin typeface="Arial" pitchFamily="34" charset="0"/>
                <a:cs typeface="Arial" pitchFamily="34" charset="0"/>
              </a:rPr>
              <a:t>t min –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 мин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900" dirty="0" smtClean="0">
                <a:latin typeface="Arial" pitchFamily="34" charset="0"/>
                <a:cs typeface="Arial" pitchFamily="34" charset="0"/>
              </a:rPr>
              <a:t>t max –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мин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10800000">
            <a:off x="4500562" y="3786190"/>
            <a:ext cx="785818" cy="483206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5" name="TextBox 104"/>
          <p:cNvSpPr txBox="1"/>
          <p:nvPr/>
        </p:nvSpPr>
        <p:spPr>
          <a:xfrm>
            <a:off x="2143108" y="1285860"/>
            <a:ext cx="1143008" cy="369332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900" dirty="0" smtClean="0">
                <a:latin typeface="Arial" pitchFamily="34" charset="0"/>
                <a:cs typeface="Arial" pitchFamily="34" charset="0"/>
              </a:rPr>
              <a:t>t min - 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5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мин</a:t>
            </a:r>
            <a:endParaRPr lang="en-US" sz="900" dirty="0" smtClean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900" dirty="0" smtClean="0">
                <a:latin typeface="Arial" pitchFamily="34" charset="0"/>
                <a:cs typeface="Arial" pitchFamily="34" charset="0"/>
              </a:rPr>
              <a:t>t max –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10</a:t>
            </a:r>
            <a:r>
              <a:rPr lang="en-US" sz="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900" dirty="0" smtClean="0">
                <a:latin typeface="Arial" pitchFamily="34" charset="0"/>
                <a:cs typeface="Arial" pitchFamily="34" charset="0"/>
              </a:rPr>
              <a:t>мин</a:t>
            </a:r>
            <a:endParaRPr lang="ru-RU" sz="9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0" name="Shape 89"/>
          <p:cNvCxnSpPr/>
          <p:nvPr/>
        </p:nvCxnSpPr>
        <p:spPr bwMode="auto">
          <a:xfrm rot="5400000">
            <a:off x="9000362" y="5358620"/>
            <a:ext cx="1588" cy="1588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Прямая соединительная линия 101"/>
          <p:cNvCxnSpPr/>
          <p:nvPr/>
        </p:nvCxnSpPr>
        <p:spPr bwMode="auto">
          <a:xfrm rot="5400000" flipH="1" flipV="1">
            <a:off x="8429620" y="4643446"/>
            <a:ext cx="142876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Прямая соединительная линия 103"/>
          <p:cNvCxnSpPr/>
          <p:nvPr/>
        </p:nvCxnSpPr>
        <p:spPr bwMode="auto">
          <a:xfrm rot="5400000" flipH="1" flipV="1">
            <a:off x="9144000" y="5357826"/>
            <a:ext cx="158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Прямая соединительная линия 110"/>
          <p:cNvCxnSpPr/>
          <p:nvPr/>
        </p:nvCxnSpPr>
        <p:spPr bwMode="auto">
          <a:xfrm>
            <a:off x="8929718" y="1071546"/>
            <a:ext cx="3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Прямая со стрелкой 107"/>
          <p:cNvCxnSpPr/>
          <p:nvPr/>
        </p:nvCxnSpPr>
        <p:spPr>
          <a:xfrm rot="16200000" flipH="1">
            <a:off x="2071671" y="2643181"/>
            <a:ext cx="285753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 bwMode="auto">
          <a:xfrm>
            <a:off x="3714744" y="464344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3" name="TextBox 222"/>
          <p:cNvSpPr txBox="1"/>
          <p:nvPr/>
        </p:nvSpPr>
        <p:spPr>
          <a:xfrm>
            <a:off x="7286644" y="5643578"/>
            <a:ext cx="1857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/>
              <a:t>- </a:t>
            </a:r>
            <a:r>
              <a:rPr lang="en-US" sz="1400" dirty="0" smtClean="0"/>
              <a:t>                                                                     </a:t>
            </a:r>
            <a:endParaRPr lang="ru-RU" sz="1400" dirty="0"/>
          </a:p>
        </p:txBody>
      </p:sp>
      <p:pic>
        <p:nvPicPr>
          <p:cNvPr id="227" name="Рисунок 2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5643578"/>
            <a:ext cx="500066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" name="Рисунок 23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071678"/>
            <a:ext cx="26193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2" name="Рисунок 23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500306"/>
            <a:ext cx="26193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3" name="Рисунок 23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357430"/>
            <a:ext cx="26193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" name="Рисунок 23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714488"/>
            <a:ext cx="26193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6" name="Рисунок 23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214422"/>
            <a:ext cx="26193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7" name="Рисунок 23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357694"/>
            <a:ext cx="26193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8" name="Рисунок 23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4500570"/>
            <a:ext cx="26193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" name="Рисунок 23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286256"/>
            <a:ext cx="26193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0" name="Рисунок 23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786190"/>
            <a:ext cx="26193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2" name="Рисунок 24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143248"/>
            <a:ext cx="261936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3" name="TextBox 242"/>
          <p:cNvSpPr txBox="1"/>
          <p:nvPr/>
        </p:nvSpPr>
        <p:spPr>
          <a:xfrm>
            <a:off x="7500958" y="5643578"/>
            <a:ext cx="1428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                                                                                      </a:t>
            </a:r>
            <a:endParaRPr lang="ru-RU" sz="1400" dirty="0"/>
          </a:p>
        </p:txBody>
      </p:sp>
      <p:sp>
        <p:nvSpPr>
          <p:cNvPr id="244" name="TextBox 243"/>
          <p:cNvSpPr txBox="1"/>
          <p:nvPr/>
        </p:nvSpPr>
        <p:spPr>
          <a:xfrm>
            <a:off x="7429520" y="5643578"/>
            <a:ext cx="1714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 smtClean="0"/>
              <a:t>                                                                                          </a:t>
            </a:r>
            <a:endParaRPr lang="ru-RU" sz="1400" dirty="0"/>
          </a:p>
        </p:txBody>
      </p:sp>
      <p:sp>
        <p:nvSpPr>
          <p:cNvPr id="245" name="TextBox 244"/>
          <p:cNvSpPr txBox="1"/>
          <p:nvPr/>
        </p:nvSpPr>
        <p:spPr>
          <a:xfrm>
            <a:off x="7215206" y="5572140"/>
            <a:ext cx="17144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400" dirty="0" smtClean="0"/>
              <a:t>передача информации в электронном виде</a:t>
            </a:r>
            <a:r>
              <a:rPr lang="en-US" sz="1400" dirty="0" smtClean="0"/>
              <a:t>                                                                                         </a:t>
            </a:r>
            <a:endParaRPr lang="ru-RU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3428992" y="6357958"/>
            <a:ext cx="1214446" cy="30777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429124" y="6334780"/>
            <a:ext cx="228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- участники операции                                                                процесса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334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15157</TotalTime>
  <Words>1206</Words>
  <Application>Microsoft Office PowerPoint</Application>
  <PresentationFormat>Экран (4:3)</PresentationFormat>
  <Paragraphs>280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Century Gothic</vt:lpstr>
      <vt:lpstr>Futura PT Book</vt:lpstr>
      <vt:lpstr>Futura PT Medium</vt:lpstr>
      <vt:lpstr>Times New Roman</vt:lpstr>
      <vt:lpstr>Wingdings</vt:lpstr>
      <vt:lpstr>Wingdings 3</vt:lpstr>
      <vt:lpstr>Легкий дым</vt:lpstr>
      <vt:lpstr>ЛИН - ПРОЕКТ  Муниципальное бюджетное учреждение "Территориальный центр социального обслуживания населения жилого района Промышленновский города Кемерово" «Бережливый офис"</vt:lpstr>
      <vt:lpstr>Паспорт лин – проекта "Бережливый офис"</vt:lpstr>
      <vt:lpstr>Команда проекта</vt:lpstr>
      <vt:lpstr> Составление карты текущего  состояния</vt:lpstr>
      <vt:lpstr>Карта текущего состояния процесса</vt:lpstr>
      <vt:lpstr>Анализ потерь и проблем</vt:lpstr>
      <vt:lpstr>Выявление проблем  методом  "5 почему"</vt:lpstr>
      <vt:lpstr>Пирамида проблем</vt:lpstr>
      <vt:lpstr>Карта целевого состояния процесса</vt:lpstr>
      <vt:lpstr>План мероприятий</vt:lpstr>
      <vt:lpstr>Уровень организации </vt:lpstr>
      <vt:lpstr>Уровень организации </vt:lpstr>
      <vt:lpstr>Уровень организации </vt:lpstr>
      <vt:lpstr>Уровень организации </vt:lpstr>
      <vt:lpstr>Целевые показатели (результаты) </vt:lpstr>
      <vt:lpstr>Целевые показатели (результаты) </vt:lpstr>
      <vt:lpstr>Целевые показатели (результаты) </vt:lpstr>
      <vt:lpstr> Общие итоги</vt:lpstr>
      <vt:lpstr>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Арам Аракелян</dc:creator>
  <cp:lastModifiedBy>Пользователь</cp:lastModifiedBy>
  <cp:revision>1053</cp:revision>
  <cp:lastPrinted>2021-07-05T02:06:39Z</cp:lastPrinted>
  <dcterms:created xsi:type="dcterms:W3CDTF">2007-01-29T08:57:19Z</dcterms:created>
  <dcterms:modified xsi:type="dcterms:W3CDTF">2021-12-13T03:22:06Z</dcterms:modified>
</cp:coreProperties>
</file>